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86" r:id="rId3"/>
    <p:sldId id="287" r:id="rId4"/>
    <p:sldId id="304" r:id="rId5"/>
    <p:sldId id="288" r:id="rId6"/>
    <p:sldId id="289" r:id="rId7"/>
    <p:sldId id="290" r:id="rId8"/>
    <p:sldId id="291" r:id="rId9"/>
    <p:sldId id="293" r:id="rId10"/>
    <p:sldId id="295" r:id="rId11"/>
    <p:sldId id="296" r:id="rId12"/>
    <p:sldId id="300" r:id="rId13"/>
    <p:sldId id="285" r:id="rId14"/>
    <p:sldId id="302" r:id="rId15"/>
    <p:sldId id="294" r:id="rId16"/>
    <p:sldId id="298" r:id="rId17"/>
    <p:sldId id="305" r:id="rId18"/>
    <p:sldId id="301" r:id="rId19"/>
    <p:sldId id="297" r:id="rId20"/>
    <p:sldId id="292" r:id="rId21"/>
    <p:sldId id="30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9728"/>
  </p:normalViewPr>
  <p:slideViewPr>
    <p:cSldViewPr snapToGrid="0">
      <p:cViewPr varScale="1">
        <p:scale>
          <a:sx n="152" d="100"/>
          <a:sy n="152" d="100"/>
        </p:scale>
        <p:origin x="1064" y="184"/>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530B1-B723-984D-9D67-81426CFB9B5C}" type="datetimeFigureOut">
              <a:rPr lang="en-US" smtClean="0"/>
              <a:t>10/8/20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1E514-21F4-C949-BD75-8CA4FF5F0F18}" type="slidenum">
              <a:rPr lang="en-US" smtClean="0"/>
              <a:t>‹#›</a:t>
            </a:fld>
            <a:endParaRPr lang="en-US"/>
          </a:p>
        </p:txBody>
      </p:sp>
    </p:spTree>
    <p:extLst>
      <p:ext uri="{BB962C8B-B14F-4D97-AF65-F5344CB8AC3E}">
        <p14:creationId xmlns:p14="http://schemas.microsoft.com/office/powerpoint/2010/main" val="404615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quick intro – will go into further details later</a:t>
            </a:r>
          </a:p>
        </p:txBody>
      </p:sp>
      <p:sp>
        <p:nvSpPr>
          <p:cNvPr id="4" name="Slide Number Placeholder 3"/>
          <p:cNvSpPr>
            <a:spLocks noGrp="1"/>
          </p:cNvSpPr>
          <p:nvPr>
            <p:ph type="sldNum" sz="quarter" idx="5"/>
          </p:nvPr>
        </p:nvSpPr>
        <p:spPr/>
        <p:txBody>
          <a:bodyPr/>
          <a:lstStyle/>
          <a:p>
            <a:fld id="{6421E514-21F4-C949-BD75-8CA4FF5F0F18}" type="slidenum">
              <a:rPr lang="en-US" smtClean="0"/>
              <a:t>5</a:t>
            </a:fld>
            <a:endParaRPr lang="en-US"/>
          </a:p>
        </p:txBody>
      </p:sp>
    </p:spTree>
    <p:extLst>
      <p:ext uri="{BB962C8B-B14F-4D97-AF65-F5344CB8AC3E}">
        <p14:creationId xmlns:p14="http://schemas.microsoft.com/office/powerpoint/2010/main" val="296593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whole house? </a:t>
            </a:r>
            <a:r>
              <a:rPr lang="en-GB" sz="1200" b="0" i="0" u="none" strike="noStrike" kern="1200" dirty="0">
                <a:solidFill>
                  <a:schemeClr val="tx1"/>
                </a:solidFill>
                <a:effectLst/>
                <a:latin typeface="+mn-lt"/>
                <a:ea typeface="+mn-ea"/>
                <a:cs typeface="+mn-cs"/>
              </a:rPr>
              <a:t>Piecemeal improvements may work well but tend to be carried out in isolation, without consideration of the knock-on effects on whole house variables. For example, many homeowners will have had a chimney blocked off, or draughty wooden window frames replaced with modern PVC or PU options. Whilst these improvements will reduce heat loss, they may also have a knock-on effect on ventilation, causing an increased build-up in moisture. Without additional ventilation measures being taken, there’s a danger that humidity will rise to an unacceptable level, potentially increasing the risk of damp and mould.</a:t>
            </a:r>
            <a:br>
              <a:rPr lang="en-GB" sz="1200" b="0" i="0" u="none" strike="noStrike" kern="1200" dirty="0">
                <a:solidFill>
                  <a:schemeClr val="tx1"/>
                </a:solidFill>
                <a:effectLst/>
                <a:latin typeface="+mn-lt"/>
                <a:ea typeface="+mn-ea"/>
                <a:cs typeface="+mn-cs"/>
              </a:rPr>
            </a:b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Similarly, without expert input, it’s all too easy to spend on an improvement which doesn’t give optimal results. For example, a homeowner may decide to install solar panels, when actually they would enjoy a greater return on their investment through the installation of solid wall insulation. </a:t>
            </a:r>
            <a:br>
              <a:rPr lang="en-GB" sz="1200" b="0" i="0" u="none" strike="noStrike" kern="1200" dirty="0">
                <a:solidFill>
                  <a:schemeClr val="tx1"/>
                </a:solidFill>
                <a:effectLst/>
                <a:latin typeface="+mn-lt"/>
                <a:ea typeface="+mn-ea"/>
                <a:cs typeface="+mn-cs"/>
              </a:rPr>
            </a:b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It’s also the case that some measures may have an adverse effect on others if carried out in the wrong order: wall insulation, for example, may be disrupted if the windows are replaced at a later date. A retrofit plan takes account of these considerations, resulting in a logical, highly effective pathway towards an energy-efficient, well-ventilated home.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Will come back to the requirement for a whole house approach later, in relation to green homes grant.</a:t>
            </a:r>
          </a:p>
          <a:p>
            <a:br>
              <a:rPr lang="en-GB" dirty="0"/>
            </a:br>
            <a:endParaRPr lang="en-US" dirty="0"/>
          </a:p>
        </p:txBody>
      </p:sp>
      <p:sp>
        <p:nvSpPr>
          <p:cNvPr id="4" name="Slide Number Placeholder 3"/>
          <p:cNvSpPr>
            <a:spLocks noGrp="1"/>
          </p:cNvSpPr>
          <p:nvPr>
            <p:ph type="sldNum" sz="quarter" idx="5"/>
          </p:nvPr>
        </p:nvSpPr>
        <p:spPr/>
        <p:txBody>
          <a:bodyPr/>
          <a:lstStyle/>
          <a:p>
            <a:fld id="{6421E514-21F4-C949-BD75-8CA4FF5F0F18}" type="slidenum">
              <a:rPr lang="en-US" smtClean="0"/>
              <a:t>6</a:t>
            </a:fld>
            <a:endParaRPr lang="en-US"/>
          </a:p>
        </p:txBody>
      </p:sp>
    </p:spTree>
    <p:extLst>
      <p:ext uri="{BB962C8B-B14F-4D97-AF65-F5344CB8AC3E}">
        <p14:creationId xmlns:p14="http://schemas.microsoft.com/office/powerpoint/2010/main" val="251193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You can also use the vouchers to install low carbon heating such as an air source heat pump or solar (thermal) panels for heating hot water, though your home will need to have wall insulation to be eligible. The amount of the grant for a heat pump would be deducted from Renewable Heat Incentive payments, but the reduction in the initial cost could be welcome.</a:t>
            </a:r>
          </a:p>
          <a:p>
            <a:endParaRPr lang="en-GB" sz="1200" dirty="0">
              <a:latin typeface="Calibri" panose="020F0502020204030204" pitchFamily="34" charset="0"/>
              <a:cs typeface="Times New Roman" panose="02020603050405020304" pitchFamily="18" charset="0"/>
            </a:endParaRPr>
          </a:p>
          <a:p>
            <a:r>
              <a:rPr lang="en-GB" sz="1200" dirty="0">
                <a:latin typeface="Calibri" panose="020F0502020204030204" pitchFamily="34" charset="0"/>
                <a:cs typeface="Times New Roman" panose="02020603050405020304" pitchFamily="18" charset="0"/>
              </a:rPr>
              <a:t>Note according to one ASHP one option is to use GHG to insulate your home, then install a ASHP at your own cost, then claim full RHI payments.</a:t>
            </a:r>
            <a:endParaRPr lang="en-US" dirty="0"/>
          </a:p>
        </p:txBody>
      </p:sp>
      <p:sp>
        <p:nvSpPr>
          <p:cNvPr id="4" name="Slide Number Placeholder 3"/>
          <p:cNvSpPr>
            <a:spLocks noGrp="1"/>
          </p:cNvSpPr>
          <p:nvPr>
            <p:ph type="sldNum" sz="quarter" idx="5"/>
          </p:nvPr>
        </p:nvSpPr>
        <p:spPr/>
        <p:txBody>
          <a:bodyPr/>
          <a:lstStyle/>
          <a:p>
            <a:fld id="{6421E514-21F4-C949-BD75-8CA4FF5F0F18}" type="slidenum">
              <a:rPr lang="en-US" smtClean="0"/>
              <a:t>11</a:t>
            </a:fld>
            <a:endParaRPr lang="en-US"/>
          </a:p>
        </p:txBody>
      </p:sp>
    </p:spTree>
    <p:extLst>
      <p:ext uri="{BB962C8B-B14F-4D97-AF65-F5344CB8AC3E}">
        <p14:creationId xmlns:p14="http://schemas.microsoft.com/office/powerpoint/2010/main" val="223781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Installing a primary measure unlocks grant tor secondary measures – so you can’t use the grant to put in double glazing alone.</a:t>
            </a:r>
          </a:p>
        </p:txBody>
      </p:sp>
      <p:sp>
        <p:nvSpPr>
          <p:cNvPr id="4" name="Slide Number Placeholder 3"/>
          <p:cNvSpPr>
            <a:spLocks noGrp="1"/>
          </p:cNvSpPr>
          <p:nvPr>
            <p:ph type="sldNum" sz="quarter" idx="5"/>
          </p:nvPr>
        </p:nvSpPr>
        <p:spPr/>
        <p:txBody>
          <a:bodyPr/>
          <a:lstStyle/>
          <a:p>
            <a:fld id="{6421E514-21F4-C949-BD75-8CA4FF5F0F18}" type="slidenum">
              <a:rPr lang="en-US" smtClean="0"/>
              <a:t>12</a:t>
            </a:fld>
            <a:endParaRPr lang="en-US"/>
          </a:p>
        </p:txBody>
      </p:sp>
    </p:spTree>
    <p:extLst>
      <p:ext uri="{BB962C8B-B14F-4D97-AF65-F5344CB8AC3E}">
        <p14:creationId xmlns:p14="http://schemas.microsoft.com/office/powerpoint/2010/main" val="359696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general guidance – you should check with your council’s planning team if in doubt.</a:t>
            </a:r>
          </a:p>
          <a:p>
            <a:endParaRPr lang="en-US" dirty="0"/>
          </a:p>
          <a:p>
            <a:r>
              <a:rPr lang="en-US" sz="1200" dirty="0"/>
              <a:t>Air source heat pumps are permitted development, but must be more than one meter from boundary of property and not on front of house if in conservation area</a:t>
            </a:r>
          </a:p>
          <a:p>
            <a:r>
              <a:rPr lang="en-US" sz="1200" dirty="0"/>
              <a:t>Solar thermal are permitted development, subject to some restrictions</a:t>
            </a:r>
          </a:p>
          <a:p>
            <a:r>
              <a:rPr lang="en-US" sz="1200" dirty="0"/>
              <a:t>External wall insulation will require planning permission permission if you are in a conservation area, and may require planning permission if not </a:t>
            </a:r>
            <a:r>
              <a:rPr lang="en-US" sz="1200" dirty="0" err="1"/>
              <a:t>e.g</a:t>
            </a:r>
            <a:r>
              <a:rPr lang="en-US" sz="1200" dirty="0"/>
              <a:t> if you are changing the appearance of the wall</a:t>
            </a:r>
          </a:p>
          <a:p>
            <a:r>
              <a:rPr lang="en-US" sz="1200" dirty="0"/>
              <a:t>Planning permission unlikely to be granted for front walls in conservation areas, rear and flank walls more likely</a:t>
            </a:r>
          </a:p>
          <a:p>
            <a:r>
              <a:rPr lang="en-US" sz="1200" dirty="0"/>
              <a:t>Planning permission required for window replacement in listed buildings and Conservation areas with an article 4 direction.</a:t>
            </a:r>
          </a:p>
          <a:p>
            <a:endParaRPr lang="en-US" dirty="0"/>
          </a:p>
        </p:txBody>
      </p:sp>
      <p:sp>
        <p:nvSpPr>
          <p:cNvPr id="4" name="Slide Number Placeholder 3"/>
          <p:cNvSpPr>
            <a:spLocks noGrp="1"/>
          </p:cNvSpPr>
          <p:nvPr>
            <p:ph type="sldNum" sz="quarter" idx="5"/>
          </p:nvPr>
        </p:nvSpPr>
        <p:spPr/>
        <p:txBody>
          <a:bodyPr/>
          <a:lstStyle/>
          <a:p>
            <a:fld id="{6421E514-21F4-C949-BD75-8CA4FF5F0F18}" type="slidenum">
              <a:rPr lang="en-US" smtClean="0"/>
              <a:t>16</a:t>
            </a:fld>
            <a:endParaRPr lang="en-US"/>
          </a:p>
        </p:txBody>
      </p:sp>
    </p:spTree>
    <p:extLst>
      <p:ext uri="{BB962C8B-B14F-4D97-AF65-F5344CB8AC3E}">
        <p14:creationId xmlns:p14="http://schemas.microsoft.com/office/powerpoint/2010/main" val="359889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general guidance – you should check with your council’s planning team if in doubt.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Highgate Society Sustainability Living Group have written to Council leaders in Haringey, Camden and Islington to </a:t>
            </a:r>
            <a:r>
              <a:rPr lang="en-GB" sz="1200" kern="1200" dirty="0">
                <a:solidFill>
                  <a:schemeClr val="tx1"/>
                </a:solidFill>
                <a:effectLst/>
                <a:latin typeface="+mn-lt"/>
                <a:ea typeface="+mn-ea"/>
                <a:cs typeface="+mn-cs"/>
              </a:rPr>
              <a:t>review planning policies in order that they present less of a barrier to environmental improvements to the housing stock whilst maintaining the heritage values of our housing.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councils have declared climate emergencies</a:t>
            </a:r>
          </a:p>
          <a:p>
            <a:endParaRPr lang="en-US" dirty="0"/>
          </a:p>
        </p:txBody>
      </p:sp>
      <p:sp>
        <p:nvSpPr>
          <p:cNvPr id="4" name="Slide Number Placeholder 3"/>
          <p:cNvSpPr>
            <a:spLocks noGrp="1"/>
          </p:cNvSpPr>
          <p:nvPr>
            <p:ph type="sldNum" sz="quarter" idx="5"/>
          </p:nvPr>
        </p:nvSpPr>
        <p:spPr/>
        <p:txBody>
          <a:bodyPr/>
          <a:lstStyle/>
          <a:p>
            <a:fld id="{6421E514-21F4-C949-BD75-8CA4FF5F0F18}" type="slidenum">
              <a:rPr lang="en-US" smtClean="0"/>
              <a:t>17</a:t>
            </a:fld>
            <a:endParaRPr lang="en-US"/>
          </a:p>
        </p:txBody>
      </p:sp>
    </p:spTree>
    <p:extLst>
      <p:ext uri="{BB962C8B-B14F-4D97-AF65-F5344CB8AC3E}">
        <p14:creationId xmlns:p14="http://schemas.microsoft.com/office/powerpoint/2010/main" val="165685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live in a conservation area, or you want to install solid wall insulation your Green Homes Grant project will need to follow the PAS: 2035 framework – this means that you’ll need to have a retrofit assessor produce a whole house plan and you will need a retrofit </a:t>
            </a:r>
            <a:r>
              <a:rPr lang="en-US" sz="1200" dirty="0" err="1"/>
              <a:t>co-ordinator</a:t>
            </a:r>
            <a:r>
              <a:rPr lang="en-US" sz="1200" dirty="0"/>
              <a:t> to manage the work</a:t>
            </a:r>
          </a:p>
          <a:p>
            <a:endParaRPr lang="en-US" dirty="0"/>
          </a:p>
        </p:txBody>
      </p:sp>
      <p:sp>
        <p:nvSpPr>
          <p:cNvPr id="4" name="Slide Number Placeholder 3"/>
          <p:cNvSpPr>
            <a:spLocks noGrp="1"/>
          </p:cNvSpPr>
          <p:nvPr>
            <p:ph type="sldNum" sz="quarter" idx="5"/>
          </p:nvPr>
        </p:nvSpPr>
        <p:spPr/>
        <p:txBody>
          <a:bodyPr/>
          <a:lstStyle/>
          <a:p>
            <a:fld id="{6421E514-21F4-C949-BD75-8CA4FF5F0F18}" type="slidenum">
              <a:rPr lang="en-US" smtClean="0"/>
              <a:t>18</a:t>
            </a:fld>
            <a:endParaRPr lang="en-US"/>
          </a:p>
        </p:txBody>
      </p:sp>
    </p:spTree>
    <p:extLst>
      <p:ext uri="{BB962C8B-B14F-4D97-AF65-F5344CB8AC3E}">
        <p14:creationId xmlns:p14="http://schemas.microsoft.com/office/powerpoint/2010/main" val="362826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skills/installers – that it won’t meet aims for green recovery.</a:t>
            </a:r>
          </a:p>
        </p:txBody>
      </p:sp>
      <p:sp>
        <p:nvSpPr>
          <p:cNvPr id="4" name="Slide Number Placeholder 3"/>
          <p:cNvSpPr>
            <a:spLocks noGrp="1"/>
          </p:cNvSpPr>
          <p:nvPr>
            <p:ph type="sldNum" sz="quarter" idx="5"/>
          </p:nvPr>
        </p:nvSpPr>
        <p:spPr/>
        <p:txBody>
          <a:bodyPr/>
          <a:lstStyle/>
          <a:p>
            <a:fld id="{6421E514-21F4-C949-BD75-8CA4FF5F0F18}" type="slidenum">
              <a:rPr lang="en-US" smtClean="0"/>
              <a:t>20</a:t>
            </a:fld>
            <a:endParaRPr lang="en-US"/>
          </a:p>
        </p:txBody>
      </p:sp>
    </p:spTree>
    <p:extLst>
      <p:ext uri="{BB962C8B-B14F-4D97-AF65-F5344CB8AC3E}">
        <p14:creationId xmlns:p14="http://schemas.microsoft.com/office/powerpoint/2010/main" val="90534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4861E0C-F624-44A7-AC33-C1741FAFDA00}"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60488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4861E0C-F624-44A7-AC33-C1741FAFDA00}"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264961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4861E0C-F624-44A7-AC33-C1741FAFDA00}"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11951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4861E0C-F624-44A7-AC33-C1741FAFDA00}"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19115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861E0C-F624-44A7-AC33-C1741FAFDA00}"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37164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4861E0C-F624-44A7-AC33-C1741FAFDA00}"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173152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4861E0C-F624-44A7-AC33-C1741FAFDA00}" type="datetimeFigureOut">
              <a:rPr lang="en-GB" smtClean="0"/>
              <a:t>08/10/2020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400287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4861E0C-F624-44A7-AC33-C1741FAFDA00}" type="datetimeFigureOut">
              <a:rPr lang="en-GB" smtClean="0"/>
              <a:t>08/10/2020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413495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61E0C-F624-44A7-AC33-C1741FAFDA00}" type="datetimeFigureOut">
              <a:rPr lang="en-GB" smtClean="0"/>
              <a:t>08/10/2020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234302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4861E0C-F624-44A7-AC33-C1741FAFDA00}"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401630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4861E0C-F624-44A7-AC33-C1741FAFDA00}"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C4379-E6F6-4F23-9771-C914279D75EE}" type="slidenum">
              <a:rPr lang="en-GB" smtClean="0"/>
              <a:t>‹#›</a:t>
            </a:fld>
            <a:endParaRPr lang="en-GB"/>
          </a:p>
        </p:txBody>
      </p:sp>
    </p:spTree>
    <p:extLst>
      <p:ext uri="{BB962C8B-B14F-4D97-AF65-F5344CB8AC3E}">
        <p14:creationId xmlns:p14="http://schemas.microsoft.com/office/powerpoint/2010/main" val="420576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4861E0C-F624-44A7-AC33-C1741FAFDA00}" type="datetimeFigureOut">
              <a:rPr lang="en-GB" smtClean="0"/>
              <a:t>08/10/2020</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0C4379-E6F6-4F23-9771-C914279D75EE}" type="slidenum">
              <a:rPr lang="en-GB" smtClean="0"/>
              <a:t>‹#›</a:t>
            </a:fld>
            <a:endParaRPr lang="en-GB"/>
          </a:p>
        </p:txBody>
      </p:sp>
    </p:spTree>
    <p:extLst>
      <p:ext uri="{BB962C8B-B14F-4D97-AF65-F5344CB8AC3E}">
        <p14:creationId xmlns:p14="http://schemas.microsoft.com/office/powerpoint/2010/main" val="696392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nam11.safelinks.protection.outlook.com/?url=https%3A%2F%2Fhighgatesociety.com%2Fplace%2Fsustainable-living%2Fretrofit-your-highgate-home%2F&amp;data=02%7C01%7C%7C2fd817bbc841490c451708d86e01711a%7C84df9e7fe9f640afb435aaaaaaaaaaaa%7C1%7C0%7C637380299941173484&amp;sdata=TL9q%2BsXCUiGAYEKdkpT%2BBgnBCnFwHc%2FYD645zJboh1I%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C5B48-BC1F-4E2E-82C0-83CF7EFD4148}"/>
              </a:ext>
            </a:extLst>
          </p:cNvPr>
          <p:cNvSpPr/>
          <p:nvPr/>
        </p:nvSpPr>
        <p:spPr>
          <a:xfrm>
            <a:off x="11969" y="0"/>
            <a:ext cx="9144000" cy="51435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2100" dirty="0">
              <a:ln>
                <a:solidFill>
                  <a:schemeClr val="accent4">
                    <a:lumMod val="40000"/>
                    <a:lumOff val="60000"/>
                  </a:schemeClr>
                </a:solidFill>
              </a:ln>
              <a:solidFill>
                <a:schemeClr val="accent6">
                  <a:lumMod val="75000"/>
                </a:schemeClr>
              </a:solidFill>
            </a:endParaRPr>
          </a:p>
        </p:txBody>
      </p:sp>
      <p:grpSp>
        <p:nvGrpSpPr>
          <p:cNvPr id="5" name="Group 4">
            <a:extLst>
              <a:ext uri="{FF2B5EF4-FFF2-40B4-BE49-F238E27FC236}">
                <a16:creationId xmlns:a16="http://schemas.microsoft.com/office/drawing/2014/main" id="{0F3069FD-C6AC-4407-A379-4303238C39E1}"/>
              </a:ext>
            </a:extLst>
          </p:cNvPr>
          <p:cNvGrpSpPr>
            <a:grpSpLocks/>
          </p:cNvGrpSpPr>
          <p:nvPr/>
        </p:nvGrpSpPr>
        <p:grpSpPr bwMode="auto">
          <a:xfrm rot="10800000" flipH="1">
            <a:off x="-271" y="-823"/>
            <a:ext cx="9143999" cy="938255"/>
            <a:chOff x="1069922" y="1060491"/>
            <a:chExt cx="75615" cy="13475"/>
          </a:xfrm>
        </p:grpSpPr>
        <p:sp>
          <p:nvSpPr>
            <p:cNvPr id="7" name="AutoShape 23">
              <a:extLst>
                <a:ext uri="{FF2B5EF4-FFF2-40B4-BE49-F238E27FC236}">
                  <a16:creationId xmlns:a16="http://schemas.microsoft.com/office/drawing/2014/main" id="{9320F723-CDA1-4555-9094-2A07B21F801D}"/>
                </a:ext>
              </a:extLst>
            </p:cNvPr>
            <p:cNvSpPr>
              <a:spLocks noChangeArrowheads="1"/>
            </p:cNvSpPr>
            <p:nvPr/>
          </p:nvSpPr>
          <p:spPr bwMode="auto">
            <a:xfrm flipH="1">
              <a:off x="1126601" y="1061677"/>
              <a:ext cx="10889" cy="12289"/>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sp>
          <p:nvSpPr>
            <p:cNvPr id="8" name="AutoShape 24">
              <a:extLst>
                <a:ext uri="{FF2B5EF4-FFF2-40B4-BE49-F238E27FC236}">
                  <a16:creationId xmlns:a16="http://schemas.microsoft.com/office/drawing/2014/main" id="{52514E47-DCBB-425A-952A-E73EF5BCFEE1}"/>
                </a:ext>
              </a:extLst>
            </p:cNvPr>
            <p:cNvSpPr>
              <a:spLocks noChangeArrowheads="1"/>
            </p:cNvSpPr>
            <p:nvPr/>
          </p:nvSpPr>
          <p:spPr bwMode="auto">
            <a:xfrm flipH="1">
              <a:off x="1117695" y="1061285"/>
              <a:ext cx="9877" cy="12656"/>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sp>
          <p:nvSpPr>
            <p:cNvPr id="9" name="AutoShape 25">
              <a:extLst>
                <a:ext uri="{FF2B5EF4-FFF2-40B4-BE49-F238E27FC236}">
                  <a16:creationId xmlns:a16="http://schemas.microsoft.com/office/drawing/2014/main" id="{A66A23A5-99B6-4CCC-84ED-D791D890C026}"/>
                </a:ext>
              </a:extLst>
            </p:cNvPr>
            <p:cNvSpPr>
              <a:spLocks noChangeArrowheads="1"/>
            </p:cNvSpPr>
            <p:nvPr/>
          </p:nvSpPr>
          <p:spPr bwMode="auto">
            <a:xfrm flipH="1">
              <a:off x="1108081" y="1060495"/>
              <a:ext cx="10321" cy="13471"/>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sp>
          <p:nvSpPr>
            <p:cNvPr id="10" name="AutoShape 26">
              <a:extLst>
                <a:ext uri="{FF2B5EF4-FFF2-40B4-BE49-F238E27FC236}">
                  <a16:creationId xmlns:a16="http://schemas.microsoft.com/office/drawing/2014/main" id="{FF681EDF-553B-4778-90C4-9D1C94802AA4}"/>
                </a:ext>
              </a:extLst>
            </p:cNvPr>
            <p:cNvSpPr>
              <a:spLocks noChangeArrowheads="1"/>
            </p:cNvSpPr>
            <p:nvPr/>
          </p:nvSpPr>
          <p:spPr bwMode="auto">
            <a:xfrm flipH="1">
              <a:off x="1098562" y="1061267"/>
              <a:ext cx="10296" cy="12680"/>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sp>
          <p:nvSpPr>
            <p:cNvPr id="11" name="AutoShape 27">
              <a:extLst>
                <a:ext uri="{FF2B5EF4-FFF2-40B4-BE49-F238E27FC236}">
                  <a16:creationId xmlns:a16="http://schemas.microsoft.com/office/drawing/2014/main" id="{A65E03A9-F7D3-4CEE-9FE6-1BF1CA05DBF4}"/>
                </a:ext>
              </a:extLst>
            </p:cNvPr>
            <p:cNvSpPr>
              <a:spLocks noChangeArrowheads="1"/>
            </p:cNvSpPr>
            <p:nvPr/>
          </p:nvSpPr>
          <p:spPr bwMode="auto">
            <a:xfrm flipH="1">
              <a:off x="1088973" y="1060491"/>
              <a:ext cx="10802" cy="13462"/>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sp>
          <p:nvSpPr>
            <p:cNvPr id="12" name="AutoShape 28">
              <a:extLst>
                <a:ext uri="{FF2B5EF4-FFF2-40B4-BE49-F238E27FC236}">
                  <a16:creationId xmlns:a16="http://schemas.microsoft.com/office/drawing/2014/main" id="{3275B2BA-42BD-4DF7-BCE3-1D4A646390DC}"/>
                </a:ext>
              </a:extLst>
            </p:cNvPr>
            <p:cNvSpPr>
              <a:spLocks noChangeArrowheads="1"/>
            </p:cNvSpPr>
            <p:nvPr/>
          </p:nvSpPr>
          <p:spPr bwMode="auto">
            <a:xfrm flipH="1">
              <a:off x="1079251" y="1061271"/>
              <a:ext cx="10801" cy="12695"/>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sp>
          <p:nvSpPr>
            <p:cNvPr id="13" name="AutoShape 29">
              <a:extLst>
                <a:ext uri="{FF2B5EF4-FFF2-40B4-BE49-F238E27FC236}">
                  <a16:creationId xmlns:a16="http://schemas.microsoft.com/office/drawing/2014/main" id="{B3B88216-CC1D-4C5B-953B-7466976F069E}"/>
                </a:ext>
              </a:extLst>
            </p:cNvPr>
            <p:cNvSpPr>
              <a:spLocks noChangeArrowheads="1"/>
            </p:cNvSpPr>
            <p:nvPr/>
          </p:nvSpPr>
          <p:spPr bwMode="auto">
            <a:xfrm flipH="1">
              <a:off x="1069922" y="1061278"/>
              <a:ext cx="10802" cy="12688"/>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sp>
          <p:nvSpPr>
            <p:cNvPr id="15" name="AutoShape 31">
              <a:extLst>
                <a:ext uri="{FF2B5EF4-FFF2-40B4-BE49-F238E27FC236}">
                  <a16:creationId xmlns:a16="http://schemas.microsoft.com/office/drawing/2014/main" id="{2FCF337A-0991-4E05-8C1C-7DB6095E9B94}"/>
                </a:ext>
              </a:extLst>
            </p:cNvPr>
            <p:cNvSpPr>
              <a:spLocks noChangeArrowheads="1"/>
            </p:cNvSpPr>
            <p:nvPr/>
          </p:nvSpPr>
          <p:spPr bwMode="auto">
            <a:xfrm flipH="1">
              <a:off x="1136554" y="1062787"/>
              <a:ext cx="8983" cy="11179"/>
            </a:xfrm>
            <a:prstGeom prst="triangle">
              <a:avLst>
                <a:gd name="adj" fmla="val 50000"/>
              </a:avLst>
            </a:prstGeom>
            <a:solidFill>
              <a:srgbClr val="FFFF85"/>
            </a:solidFill>
            <a:ln w="38100" algn="in">
              <a:solidFill>
                <a:srgbClr val="1D5C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27432" tIns="27432" rIns="27432" bIns="27432" anchor="t" anchorCtr="0" upright="1">
              <a:noAutofit/>
            </a:bodyPr>
            <a:lstStyle/>
            <a:p>
              <a:endParaRPr lang="en-GB" sz="1350"/>
            </a:p>
          </p:txBody>
        </p:sp>
      </p:grpSp>
      <p:sp>
        <p:nvSpPr>
          <p:cNvPr id="18" name="TextBox 17">
            <a:extLst>
              <a:ext uri="{FF2B5EF4-FFF2-40B4-BE49-F238E27FC236}">
                <a16:creationId xmlns:a16="http://schemas.microsoft.com/office/drawing/2014/main" id="{0CA0D5F7-F36E-46D4-B72A-049689A5434D}"/>
              </a:ext>
            </a:extLst>
          </p:cNvPr>
          <p:cNvSpPr txBox="1"/>
          <p:nvPr/>
        </p:nvSpPr>
        <p:spPr>
          <a:xfrm>
            <a:off x="1684944" y="937153"/>
            <a:ext cx="5798050" cy="523220"/>
          </a:xfrm>
          <a:prstGeom prst="rect">
            <a:avLst/>
          </a:prstGeom>
          <a:noFill/>
        </p:spPr>
        <p:txBody>
          <a:bodyPr wrap="square">
            <a:spAutoFit/>
          </a:bodyPr>
          <a:lstStyle/>
          <a:p>
            <a:pPr algn="ctr"/>
            <a:r>
              <a:rPr lang="en-GB" sz="2800" dirty="0">
                <a:ln>
                  <a:solidFill>
                    <a:schemeClr val="accent4">
                      <a:lumMod val="40000"/>
                      <a:lumOff val="60000"/>
                    </a:schemeClr>
                  </a:solidFill>
                </a:ln>
                <a:solidFill>
                  <a:srgbClr val="FFFF00"/>
                </a:solidFill>
              </a:rPr>
              <a:t>Character, Comfort and Low Carbon </a:t>
            </a:r>
          </a:p>
        </p:txBody>
      </p:sp>
      <p:sp>
        <p:nvSpPr>
          <p:cNvPr id="20" name="TextBox 19">
            <a:extLst>
              <a:ext uri="{FF2B5EF4-FFF2-40B4-BE49-F238E27FC236}">
                <a16:creationId xmlns:a16="http://schemas.microsoft.com/office/drawing/2014/main" id="{50A8EBED-43AA-4FD0-8020-824B49C8DAB2}"/>
              </a:ext>
            </a:extLst>
          </p:cNvPr>
          <p:cNvSpPr txBox="1"/>
          <p:nvPr/>
        </p:nvSpPr>
        <p:spPr>
          <a:xfrm>
            <a:off x="1493703" y="2032581"/>
            <a:ext cx="6348691" cy="923330"/>
          </a:xfrm>
          <a:prstGeom prst="rect">
            <a:avLst/>
          </a:prstGeom>
          <a:noFill/>
          <a:effectLst/>
        </p:spPr>
        <p:txBody>
          <a:bodyPr wrap="square">
            <a:spAutoFit/>
          </a:bodyPr>
          <a:lstStyle/>
          <a:p>
            <a:pPr algn="ctr"/>
            <a:r>
              <a:rPr lang="en-GB" sz="3000" b="1" dirty="0">
                <a:solidFill>
                  <a:schemeClr val="bg1"/>
                </a:solidFill>
              </a:rPr>
              <a:t>Retrofit and the Green Homes Grant</a:t>
            </a:r>
          </a:p>
          <a:p>
            <a:pPr algn="ctr"/>
            <a:r>
              <a:rPr lang="en-GB" sz="2400" b="1" i="1" dirty="0">
                <a:solidFill>
                  <a:schemeClr val="bg1"/>
                </a:solidFill>
              </a:rPr>
              <a:t>Is it right for you?</a:t>
            </a:r>
          </a:p>
        </p:txBody>
      </p:sp>
      <p:sp>
        <p:nvSpPr>
          <p:cNvPr id="22" name="TextBox 21">
            <a:extLst>
              <a:ext uri="{FF2B5EF4-FFF2-40B4-BE49-F238E27FC236}">
                <a16:creationId xmlns:a16="http://schemas.microsoft.com/office/drawing/2014/main" id="{B0AD7FAC-812F-490B-BEAF-3F17ACFC4617}"/>
              </a:ext>
            </a:extLst>
          </p:cNvPr>
          <p:cNvSpPr txBox="1"/>
          <p:nvPr/>
        </p:nvSpPr>
        <p:spPr>
          <a:xfrm>
            <a:off x="1493703" y="3479131"/>
            <a:ext cx="6348691" cy="1323439"/>
          </a:xfrm>
          <a:prstGeom prst="rect">
            <a:avLst/>
          </a:prstGeom>
          <a:noFill/>
          <a:effectLst/>
        </p:spPr>
        <p:txBody>
          <a:bodyPr wrap="square">
            <a:spAutoFit/>
          </a:bodyPr>
          <a:lstStyle/>
          <a:p>
            <a:pPr algn="ctr"/>
            <a:r>
              <a:rPr lang="en-GB" sz="2000" b="1" dirty="0">
                <a:solidFill>
                  <a:schemeClr val="bg1"/>
                </a:solidFill>
              </a:rPr>
              <a:t>Presented by Cara Jenkinson for</a:t>
            </a:r>
          </a:p>
          <a:p>
            <a:pPr algn="ctr"/>
            <a:r>
              <a:rPr lang="en-GB" sz="2000" b="1" dirty="0">
                <a:solidFill>
                  <a:schemeClr val="bg1"/>
                </a:solidFill>
              </a:rPr>
              <a:t>Highgate Society Sustainable Living and Muswell Hill Sustainability Group</a:t>
            </a:r>
          </a:p>
          <a:p>
            <a:pPr algn="ctr"/>
            <a:r>
              <a:rPr lang="en-GB" sz="2000" b="1" dirty="0">
                <a:solidFill>
                  <a:schemeClr val="bg1"/>
                </a:solidFill>
              </a:rPr>
              <a:t>12</a:t>
            </a:r>
            <a:r>
              <a:rPr lang="en-GB" sz="2000" b="1" baseline="30000" dirty="0">
                <a:solidFill>
                  <a:schemeClr val="bg1"/>
                </a:solidFill>
              </a:rPr>
              <a:t>th</a:t>
            </a:r>
            <a:r>
              <a:rPr lang="en-GB" sz="2000" b="1" dirty="0">
                <a:solidFill>
                  <a:schemeClr val="bg1"/>
                </a:solidFill>
              </a:rPr>
              <a:t> Oct 2020</a:t>
            </a:r>
          </a:p>
        </p:txBody>
      </p:sp>
    </p:spTree>
    <p:extLst>
      <p:ext uri="{BB962C8B-B14F-4D97-AF65-F5344CB8AC3E}">
        <p14:creationId xmlns:p14="http://schemas.microsoft.com/office/powerpoint/2010/main" val="384141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03DC7-8A12-8E40-807E-0D18C15D05DB}"/>
              </a:ext>
            </a:extLst>
          </p:cNvPr>
          <p:cNvSpPr>
            <a:spLocks noGrp="1"/>
          </p:cNvSpPr>
          <p:nvPr>
            <p:ph type="title"/>
          </p:nvPr>
        </p:nvSpPr>
        <p:spPr>
          <a:xfrm>
            <a:off x="442170" y="642135"/>
            <a:ext cx="3420438" cy="846051"/>
          </a:xfrm>
        </p:spPr>
        <p:txBody>
          <a:bodyPr anchor="ctr">
            <a:normAutofit/>
          </a:bodyPr>
          <a:lstStyle/>
          <a:p>
            <a:r>
              <a:rPr lang="en-US" sz="3000"/>
              <a:t>Solar thermal</a:t>
            </a:r>
          </a:p>
        </p:txBody>
      </p:sp>
      <p:grpSp>
        <p:nvGrpSpPr>
          <p:cNvPr id="88" name="Group 8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89" name="Rectangle 8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603239-02BC-B947-B970-6288B95F1F46}"/>
              </a:ext>
            </a:extLst>
          </p:cNvPr>
          <p:cNvSpPr>
            <a:spLocks noGrp="1"/>
          </p:cNvSpPr>
          <p:nvPr>
            <p:ph idx="1"/>
          </p:nvPr>
        </p:nvSpPr>
        <p:spPr>
          <a:xfrm>
            <a:off x="443039" y="1747878"/>
            <a:ext cx="3419569" cy="2984689"/>
          </a:xfrm>
        </p:spPr>
        <p:txBody>
          <a:bodyPr anchor="ctr">
            <a:normAutofit/>
          </a:bodyPr>
          <a:lstStyle/>
          <a:p>
            <a:r>
              <a:rPr lang="en-US" sz="1500" dirty="0"/>
              <a:t>Cost £4,000 - £5,000</a:t>
            </a:r>
          </a:p>
          <a:p>
            <a:r>
              <a:rPr lang="en-US" sz="1500" dirty="0"/>
              <a:t>Will heat your hot water but does not do space heating</a:t>
            </a:r>
          </a:p>
          <a:p>
            <a:r>
              <a:rPr lang="en-US" sz="1500" dirty="0"/>
              <a:t>Best on a south-facing roof</a:t>
            </a:r>
          </a:p>
          <a:p>
            <a:r>
              <a:rPr lang="en-US" sz="1500" dirty="0"/>
              <a:t>Hot water cylinder needed (doesn’t work with combi-boilers)</a:t>
            </a:r>
          </a:p>
          <a:p>
            <a:r>
              <a:rPr lang="en-US" sz="1500" dirty="0"/>
              <a:t>Savings of £55 - £95 per year</a:t>
            </a:r>
          </a:p>
          <a:p>
            <a:pPr marL="0" indent="0">
              <a:buNone/>
            </a:pPr>
            <a:endParaRPr lang="en-US" sz="1500" dirty="0"/>
          </a:p>
        </p:txBody>
      </p:sp>
      <p:sp>
        <p:nvSpPr>
          <p:cNvPr id="94" name="Rectangle 9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iagram&#10;&#10;Description automatically generated">
            <a:extLst>
              <a:ext uri="{FF2B5EF4-FFF2-40B4-BE49-F238E27FC236}">
                <a16:creationId xmlns:a16="http://schemas.microsoft.com/office/drawing/2014/main" id="{846D3908-4328-3F43-B91A-3720924CDC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 b="-4"/>
          <a:stretch/>
        </p:blipFill>
        <p:spPr>
          <a:xfrm>
            <a:off x="4483341" y="599514"/>
            <a:ext cx="4069057" cy="3944472"/>
          </a:xfrm>
          <a:prstGeom prst="rect">
            <a:avLst/>
          </a:prstGeom>
        </p:spPr>
      </p:pic>
    </p:spTree>
    <p:extLst>
      <p:ext uri="{BB962C8B-B14F-4D97-AF65-F5344CB8AC3E}">
        <p14:creationId xmlns:p14="http://schemas.microsoft.com/office/powerpoint/2010/main" val="55792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03DC7-8A12-8E40-807E-0D18C15D05DB}"/>
              </a:ext>
            </a:extLst>
          </p:cNvPr>
          <p:cNvSpPr>
            <a:spLocks noGrp="1"/>
          </p:cNvSpPr>
          <p:nvPr>
            <p:ph type="title"/>
          </p:nvPr>
        </p:nvSpPr>
        <p:spPr>
          <a:xfrm>
            <a:off x="442170" y="642135"/>
            <a:ext cx="3420438" cy="846051"/>
          </a:xfrm>
        </p:spPr>
        <p:txBody>
          <a:bodyPr anchor="ctr">
            <a:normAutofit/>
          </a:bodyPr>
          <a:lstStyle/>
          <a:p>
            <a:r>
              <a:rPr lang="en-US" sz="2800"/>
              <a:t>Air source heat pump</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603239-02BC-B947-B970-6288B95F1F46}"/>
              </a:ext>
            </a:extLst>
          </p:cNvPr>
          <p:cNvSpPr>
            <a:spLocks noGrp="1"/>
          </p:cNvSpPr>
          <p:nvPr>
            <p:ph idx="1"/>
          </p:nvPr>
        </p:nvSpPr>
        <p:spPr>
          <a:xfrm>
            <a:off x="443039" y="1747878"/>
            <a:ext cx="3419569" cy="2984689"/>
          </a:xfrm>
        </p:spPr>
        <p:txBody>
          <a:bodyPr anchor="ctr">
            <a:normAutofit lnSpcReduction="10000"/>
          </a:bodyPr>
          <a:lstStyle/>
          <a:p>
            <a:r>
              <a:rPr lang="en-US" sz="1500" dirty="0"/>
              <a:t>Cost £6,000 - £11,000</a:t>
            </a:r>
          </a:p>
          <a:p>
            <a:r>
              <a:rPr lang="en-US" sz="1500" dirty="0"/>
              <a:t>Works best with underfloor heating and large radiators</a:t>
            </a:r>
          </a:p>
          <a:p>
            <a:r>
              <a:rPr lang="en-US" sz="1500" dirty="0"/>
              <a:t>Your home should be well insulated and draft proofed.</a:t>
            </a:r>
          </a:p>
          <a:p>
            <a:r>
              <a:rPr lang="en-US" sz="1500" dirty="0"/>
              <a:t>Need outdoor space – heat pump is the size of a small fridge.</a:t>
            </a:r>
          </a:p>
          <a:p>
            <a:r>
              <a:rPr lang="en-US" sz="1500" dirty="0"/>
              <a:t>Eligible for Renewable Heat Incentive but amount of green homes grant would be deducted from payments</a:t>
            </a:r>
          </a:p>
          <a:p>
            <a:r>
              <a:rPr lang="en-US" sz="1500" dirty="0"/>
              <a:t>Unlikely to make energy bill savings if replacing new A-rated boiler</a:t>
            </a:r>
          </a:p>
          <a:p>
            <a:pPr marL="0" indent="0">
              <a:buNone/>
            </a:pPr>
            <a:endParaRPr lang="en-US" sz="15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Air source heat pumps | Centre for Sustainable Energy">
            <a:extLst>
              <a:ext uri="{FF2B5EF4-FFF2-40B4-BE49-F238E27FC236}">
                <a16:creationId xmlns:a16="http://schemas.microsoft.com/office/drawing/2014/main" id="{990F151B-63A5-3F45-AC67-B81FEC2DE3C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4483341" y="599514"/>
            <a:ext cx="4069057" cy="394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4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1788826"/>
            <a:ext cx="430568" cy="1565847"/>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73825"/>
            <a:ext cx="8333796" cy="431430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D945B-E227-DB44-8354-495CF48F6E1B}"/>
              </a:ext>
            </a:extLst>
          </p:cNvPr>
          <p:cNvSpPr>
            <a:spLocks noGrp="1"/>
          </p:cNvSpPr>
          <p:nvPr>
            <p:ph type="title"/>
          </p:nvPr>
        </p:nvSpPr>
        <p:spPr>
          <a:xfrm>
            <a:off x="865213" y="929945"/>
            <a:ext cx="3006440" cy="3510437"/>
          </a:xfrm>
        </p:spPr>
        <p:txBody>
          <a:bodyPr anchor="ctr">
            <a:normAutofit/>
          </a:bodyPr>
          <a:lstStyle/>
          <a:p>
            <a:r>
              <a:rPr lang="en-US" sz="3900" dirty="0"/>
              <a:t>Green Home Grant Measures</a:t>
            </a:r>
          </a:p>
        </p:txBody>
      </p:sp>
      <p:sp>
        <p:nvSpPr>
          <p:cNvPr id="3" name="Content Placeholder 2">
            <a:extLst>
              <a:ext uri="{FF2B5EF4-FFF2-40B4-BE49-F238E27FC236}">
                <a16:creationId xmlns:a16="http://schemas.microsoft.com/office/drawing/2014/main" id="{1BF93D51-BC24-3E42-AFA7-0DD35A38E85B}"/>
              </a:ext>
            </a:extLst>
          </p:cNvPr>
          <p:cNvSpPr>
            <a:spLocks noGrp="1"/>
          </p:cNvSpPr>
          <p:nvPr>
            <p:ph idx="1"/>
          </p:nvPr>
        </p:nvSpPr>
        <p:spPr>
          <a:xfrm>
            <a:off x="4718942" y="929945"/>
            <a:ext cx="3728868" cy="3510437"/>
          </a:xfrm>
        </p:spPr>
        <p:txBody>
          <a:bodyPr anchor="ctr">
            <a:normAutofit/>
          </a:bodyPr>
          <a:lstStyle/>
          <a:p>
            <a:pPr marL="0" indent="0">
              <a:buNone/>
            </a:pPr>
            <a:r>
              <a:rPr lang="en-US" sz="1500" b="1" dirty="0"/>
              <a:t>Primary measures insulation: </a:t>
            </a:r>
            <a:r>
              <a:rPr lang="en-US" sz="1500" dirty="0"/>
              <a:t>solid wall, cavity wall, underfloor, loft, flat roof</a:t>
            </a:r>
          </a:p>
          <a:p>
            <a:pPr marL="0" indent="0">
              <a:buNone/>
            </a:pPr>
            <a:r>
              <a:rPr lang="en-US" sz="1500" b="1" dirty="0"/>
              <a:t>Primary measures low carbon heat: </a:t>
            </a:r>
            <a:r>
              <a:rPr lang="en-US" sz="1500" dirty="0"/>
              <a:t>Air Source Heat Pump, Ground Source Heat Pump, Solar Thermal, Biomass boiler</a:t>
            </a:r>
          </a:p>
          <a:p>
            <a:pPr marL="0" indent="0">
              <a:buNone/>
            </a:pPr>
            <a:r>
              <a:rPr lang="en-US" sz="1500" b="1" dirty="0"/>
              <a:t>Secondary measures insulation: </a:t>
            </a:r>
            <a:r>
              <a:rPr lang="en-US" sz="1500" dirty="0"/>
              <a:t>draughtproofing, secondary glazing, double/triple glazing, energy efficient replacement doors</a:t>
            </a:r>
          </a:p>
          <a:p>
            <a:pPr marL="0" indent="0">
              <a:buNone/>
            </a:pPr>
            <a:r>
              <a:rPr lang="en-US" sz="1500" b="1" dirty="0"/>
              <a:t>Secondary measures heating</a:t>
            </a:r>
            <a:r>
              <a:rPr lang="en-US" sz="1500" dirty="0"/>
              <a:t>: hot water tank insulation, heating controls, hot water thermostats</a:t>
            </a:r>
          </a:p>
          <a:p>
            <a:pPr marL="0" indent="0">
              <a:buNone/>
            </a:pPr>
            <a:endParaRPr lang="en-US" sz="1500" dirty="0"/>
          </a:p>
        </p:txBody>
      </p:sp>
    </p:spTree>
    <p:extLst>
      <p:ext uri="{BB962C8B-B14F-4D97-AF65-F5344CB8AC3E}">
        <p14:creationId xmlns:p14="http://schemas.microsoft.com/office/powerpoint/2010/main" val="374104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1788826"/>
            <a:ext cx="430568" cy="1565847"/>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73825"/>
            <a:ext cx="8333796" cy="431430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746C6-2E1C-864E-9A82-0527AFF75291}"/>
              </a:ext>
            </a:extLst>
          </p:cNvPr>
          <p:cNvSpPr>
            <a:spLocks noGrp="1"/>
          </p:cNvSpPr>
          <p:nvPr>
            <p:ph type="title"/>
          </p:nvPr>
        </p:nvSpPr>
        <p:spPr>
          <a:xfrm>
            <a:off x="865213" y="929945"/>
            <a:ext cx="3006440" cy="3510437"/>
          </a:xfrm>
        </p:spPr>
        <p:txBody>
          <a:bodyPr anchor="ctr">
            <a:normAutofit/>
          </a:bodyPr>
          <a:lstStyle/>
          <a:p>
            <a:r>
              <a:rPr lang="en-US" sz="3900"/>
              <a:t>Example</a:t>
            </a:r>
          </a:p>
        </p:txBody>
      </p:sp>
      <p:sp>
        <p:nvSpPr>
          <p:cNvPr id="3" name="Content Placeholder 2">
            <a:extLst>
              <a:ext uri="{FF2B5EF4-FFF2-40B4-BE49-F238E27FC236}">
                <a16:creationId xmlns:a16="http://schemas.microsoft.com/office/drawing/2014/main" id="{2D417B4D-B179-AD4D-A96F-321B42571314}"/>
              </a:ext>
            </a:extLst>
          </p:cNvPr>
          <p:cNvSpPr>
            <a:spLocks noGrp="1"/>
          </p:cNvSpPr>
          <p:nvPr>
            <p:ph idx="1"/>
          </p:nvPr>
        </p:nvSpPr>
        <p:spPr>
          <a:xfrm>
            <a:off x="4718942" y="929945"/>
            <a:ext cx="3728868" cy="3510437"/>
          </a:xfrm>
        </p:spPr>
        <p:txBody>
          <a:bodyPr anchor="ctr">
            <a:normAutofit/>
          </a:bodyPr>
          <a:lstStyle/>
          <a:p>
            <a:r>
              <a:rPr lang="en-US" sz="1500" dirty="0"/>
              <a:t>I get floor insulation installed at a cost of </a:t>
            </a:r>
            <a:r>
              <a:rPr lang="en-US" sz="1500" b="1" dirty="0"/>
              <a:t>£2,000</a:t>
            </a:r>
          </a:p>
          <a:p>
            <a:r>
              <a:rPr lang="en-US" sz="1500" dirty="0"/>
              <a:t>The government will pay </a:t>
            </a:r>
            <a:r>
              <a:rPr lang="en-US" sz="1500" b="1" dirty="0"/>
              <a:t>£1,333 </a:t>
            </a:r>
            <a:r>
              <a:rPr lang="en-US" sz="1500" dirty="0"/>
              <a:t>of this</a:t>
            </a:r>
          </a:p>
          <a:p>
            <a:r>
              <a:rPr lang="en-US" sz="1500" dirty="0"/>
              <a:t>I also get a few windows double glazed for </a:t>
            </a:r>
            <a:r>
              <a:rPr lang="en-US" sz="1500" b="1" dirty="0"/>
              <a:t>£3,000</a:t>
            </a:r>
          </a:p>
          <a:p>
            <a:r>
              <a:rPr lang="en-US" sz="1500" dirty="0"/>
              <a:t>The government will pay </a:t>
            </a:r>
            <a:r>
              <a:rPr lang="en-US" sz="1500" b="1" dirty="0"/>
              <a:t>£1,333 </a:t>
            </a:r>
            <a:r>
              <a:rPr lang="en-US" sz="1500" dirty="0"/>
              <a:t>of this</a:t>
            </a:r>
          </a:p>
        </p:txBody>
      </p:sp>
    </p:spTree>
    <p:extLst>
      <p:ext uri="{BB962C8B-B14F-4D97-AF65-F5344CB8AC3E}">
        <p14:creationId xmlns:p14="http://schemas.microsoft.com/office/powerpoint/2010/main" val="144086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1788826"/>
            <a:ext cx="430568" cy="1565847"/>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73825"/>
            <a:ext cx="8333796" cy="431430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FD989-FA04-884C-A9A7-CDD37A0B9CFC}"/>
              </a:ext>
            </a:extLst>
          </p:cNvPr>
          <p:cNvSpPr>
            <a:spLocks noGrp="1"/>
          </p:cNvSpPr>
          <p:nvPr>
            <p:ph type="title"/>
          </p:nvPr>
        </p:nvSpPr>
        <p:spPr>
          <a:xfrm>
            <a:off x="865213" y="929945"/>
            <a:ext cx="3006440" cy="3510437"/>
          </a:xfrm>
        </p:spPr>
        <p:txBody>
          <a:bodyPr anchor="ctr">
            <a:normAutofit/>
          </a:bodyPr>
          <a:lstStyle/>
          <a:p>
            <a:r>
              <a:rPr lang="en-US" sz="3900"/>
              <a:t>Who can install?</a:t>
            </a:r>
          </a:p>
        </p:txBody>
      </p:sp>
      <p:sp>
        <p:nvSpPr>
          <p:cNvPr id="3" name="Content Placeholder 2">
            <a:extLst>
              <a:ext uri="{FF2B5EF4-FFF2-40B4-BE49-F238E27FC236}">
                <a16:creationId xmlns:a16="http://schemas.microsoft.com/office/drawing/2014/main" id="{A10A0880-BED3-C44F-80F0-6E9EAE4296A8}"/>
              </a:ext>
            </a:extLst>
          </p:cNvPr>
          <p:cNvSpPr>
            <a:spLocks noGrp="1"/>
          </p:cNvSpPr>
          <p:nvPr>
            <p:ph idx="1"/>
          </p:nvPr>
        </p:nvSpPr>
        <p:spPr>
          <a:xfrm>
            <a:off x="4718942" y="929945"/>
            <a:ext cx="3728868" cy="3510437"/>
          </a:xfrm>
        </p:spPr>
        <p:txBody>
          <a:bodyPr anchor="ctr">
            <a:normAutofit/>
          </a:bodyPr>
          <a:lstStyle/>
          <a:p>
            <a:r>
              <a:rPr lang="en-US" sz="1500" dirty="0"/>
              <a:t>Installer of insulation measures must be Trustmark certified</a:t>
            </a:r>
          </a:p>
          <a:p>
            <a:r>
              <a:rPr lang="en-US" sz="1500" dirty="0"/>
              <a:t>Installer of low carbon heating measures must be MCS certified</a:t>
            </a:r>
          </a:p>
          <a:p>
            <a:r>
              <a:rPr lang="en-US" sz="1500" dirty="0"/>
              <a:t>Installers must follow certain standards known as PAS (Publicly Available Standards)</a:t>
            </a:r>
          </a:p>
        </p:txBody>
      </p:sp>
    </p:spTree>
    <p:extLst>
      <p:ext uri="{BB962C8B-B14F-4D97-AF65-F5344CB8AC3E}">
        <p14:creationId xmlns:p14="http://schemas.microsoft.com/office/powerpoint/2010/main" val="247122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8C07B78-32CC-364C-8AAF-63C0662EE1E6}"/>
              </a:ext>
            </a:extLst>
          </p:cNvPr>
          <p:cNvSpPr/>
          <p:nvPr/>
        </p:nvSpPr>
        <p:spPr>
          <a:xfrm>
            <a:off x="158693" y="1895984"/>
            <a:ext cx="1687830" cy="1351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BAD6E-8663-0C4D-8B2E-EE9AA580C05C}"/>
              </a:ext>
            </a:extLst>
          </p:cNvPr>
          <p:cNvSpPr>
            <a:spLocks noGrp="1"/>
          </p:cNvSpPr>
          <p:nvPr>
            <p:ph type="title"/>
          </p:nvPr>
        </p:nvSpPr>
        <p:spPr/>
        <p:txBody>
          <a:bodyPr/>
          <a:lstStyle/>
          <a:p>
            <a:r>
              <a:rPr lang="en-US" dirty="0"/>
              <a:t>Process </a:t>
            </a:r>
          </a:p>
        </p:txBody>
      </p:sp>
      <p:sp>
        <p:nvSpPr>
          <p:cNvPr id="4" name="TextBox 3">
            <a:extLst>
              <a:ext uri="{FF2B5EF4-FFF2-40B4-BE49-F238E27FC236}">
                <a16:creationId xmlns:a16="http://schemas.microsoft.com/office/drawing/2014/main" id="{A17B2915-CA42-BA4C-83ED-9621E628AD7F}"/>
              </a:ext>
            </a:extLst>
          </p:cNvPr>
          <p:cNvSpPr txBox="1"/>
          <p:nvPr/>
        </p:nvSpPr>
        <p:spPr>
          <a:xfrm>
            <a:off x="147127" y="2398237"/>
            <a:ext cx="1894114" cy="369332"/>
          </a:xfrm>
          <a:prstGeom prst="rect">
            <a:avLst/>
          </a:prstGeom>
          <a:noFill/>
        </p:spPr>
        <p:txBody>
          <a:bodyPr wrap="square" rtlCol="0">
            <a:spAutoFit/>
          </a:bodyPr>
          <a:lstStyle/>
          <a:p>
            <a:r>
              <a:rPr lang="en-US" dirty="0">
                <a:solidFill>
                  <a:schemeClr val="bg1"/>
                </a:solidFill>
              </a:rPr>
              <a:t>Check eligibility</a:t>
            </a:r>
          </a:p>
        </p:txBody>
      </p:sp>
      <p:sp>
        <p:nvSpPr>
          <p:cNvPr id="7" name="Rounded Rectangle 6">
            <a:extLst>
              <a:ext uri="{FF2B5EF4-FFF2-40B4-BE49-F238E27FC236}">
                <a16:creationId xmlns:a16="http://schemas.microsoft.com/office/drawing/2014/main" id="{29695243-1B99-AE4F-8499-4A48F6A53566}"/>
              </a:ext>
            </a:extLst>
          </p:cNvPr>
          <p:cNvSpPr/>
          <p:nvPr/>
        </p:nvSpPr>
        <p:spPr>
          <a:xfrm>
            <a:off x="1887362" y="1907137"/>
            <a:ext cx="1687830" cy="1351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FE12E59-B332-3B4A-B08C-F47C7CA0E702}"/>
              </a:ext>
            </a:extLst>
          </p:cNvPr>
          <p:cNvSpPr/>
          <p:nvPr/>
        </p:nvSpPr>
        <p:spPr>
          <a:xfrm>
            <a:off x="3681540" y="1907137"/>
            <a:ext cx="1687830" cy="1351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D5E940D-78DE-DE42-AB4A-3BC029F59201}"/>
              </a:ext>
            </a:extLst>
          </p:cNvPr>
          <p:cNvSpPr/>
          <p:nvPr/>
        </p:nvSpPr>
        <p:spPr>
          <a:xfrm>
            <a:off x="5478524" y="1936842"/>
            <a:ext cx="1687830" cy="1351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3CF544-8247-1542-AC1B-4573505BD856}"/>
              </a:ext>
            </a:extLst>
          </p:cNvPr>
          <p:cNvSpPr txBox="1"/>
          <p:nvPr/>
        </p:nvSpPr>
        <p:spPr>
          <a:xfrm>
            <a:off x="2175169" y="2259736"/>
            <a:ext cx="1894114" cy="646331"/>
          </a:xfrm>
          <a:prstGeom prst="rect">
            <a:avLst/>
          </a:prstGeom>
          <a:noFill/>
        </p:spPr>
        <p:txBody>
          <a:bodyPr wrap="square" rtlCol="0">
            <a:spAutoFit/>
          </a:bodyPr>
          <a:lstStyle/>
          <a:p>
            <a:r>
              <a:rPr lang="en-US" dirty="0">
                <a:solidFill>
                  <a:schemeClr val="bg1"/>
                </a:solidFill>
              </a:rPr>
              <a:t>Get three </a:t>
            </a:r>
          </a:p>
          <a:p>
            <a:r>
              <a:rPr lang="en-US" dirty="0">
                <a:solidFill>
                  <a:schemeClr val="bg1"/>
                </a:solidFill>
              </a:rPr>
              <a:t>quotes</a:t>
            </a:r>
          </a:p>
        </p:txBody>
      </p:sp>
      <p:sp>
        <p:nvSpPr>
          <p:cNvPr id="11" name="TextBox 10">
            <a:extLst>
              <a:ext uri="{FF2B5EF4-FFF2-40B4-BE49-F238E27FC236}">
                <a16:creationId xmlns:a16="http://schemas.microsoft.com/office/drawing/2014/main" id="{7F892AE8-C065-6F45-83EA-EA94F12294AA}"/>
              </a:ext>
            </a:extLst>
          </p:cNvPr>
          <p:cNvSpPr txBox="1"/>
          <p:nvPr/>
        </p:nvSpPr>
        <p:spPr>
          <a:xfrm>
            <a:off x="3960154" y="2240162"/>
            <a:ext cx="1894114" cy="646331"/>
          </a:xfrm>
          <a:prstGeom prst="rect">
            <a:avLst/>
          </a:prstGeom>
          <a:noFill/>
        </p:spPr>
        <p:txBody>
          <a:bodyPr wrap="square" rtlCol="0">
            <a:spAutoFit/>
          </a:bodyPr>
          <a:lstStyle/>
          <a:p>
            <a:r>
              <a:rPr lang="en-US" dirty="0">
                <a:solidFill>
                  <a:schemeClr val="bg1"/>
                </a:solidFill>
              </a:rPr>
              <a:t>Apply for</a:t>
            </a:r>
          </a:p>
          <a:p>
            <a:r>
              <a:rPr lang="en-US" dirty="0">
                <a:solidFill>
                  <a:schemeClr val="bg1"/>
                </a:solidFill>
              </a:rPr>
              <a:t>vouchers</a:t>
            </a:r>
          </a:p>
        </p:txBody>
      </p:sp>
      <p:sp>
        <p:nvSpPr>
          <p:cNvPr id="12" name="TextBox 11">
            <a:extLst>
              <a:ext uri="{FF2B5EF4-FFF2-40B4-BE49-F238E27FC236}">
                <a16:creationId xmlns:a16="http://schemas.microsoft.com/office/drawing/2014/main" id="{5D5C1BB6-D338-274A-95F1-20E34AC09BC3}"/>
              </a:ext>
            </a:extLst>
          </p:cNvPr>
          <p:cNvSpPr txBox="1"/>
          <p:nvPr/>
        </p:nvSpPr>
        <p:spPr>
          <a:xfrm>
            <a:off x="5695898" y="2248583"/>
            <a:ext cx="1894114" cy="646331"/>
          </a:xfrm>
          <a:prstGeom prst="rect">
            <a:avLst/>
          </a:prstGeom>
          <a:noFill/>
        </p:spPr>
        <p:txBody>
          <a:bodyPr wrap="square" rtlCol="0">
            <a:spAutoFit/>
          </a:bodyPr>
          <a:lstStyle/>
          <a:p>
            <a:r>
              <a:rPr lang="en-US" dirty="0">
                <a:solidFill>
                  <a:schemeClr val="bg1"/>
                </a:solidFill>
              </a:rPr>
              <a:t>Measures installed</a:t>
            </a:r>
          </a:p>
        </p:txBody>
      </p:sp>
      <p:sp>
        <p:nvSpPr>
          <p:cNvPr id="13" name="Rounded Rectangle 12">
            <a:extLst>
              <a:ext uri="{FF2B5EF4-FFF2-40B4-BE49-F238E27FC236}">
                <a16:creationId xmlns:a16="http://schemas.microsoft.com/office/drawing/2014/main" id="{0C06E067-8D40-AA4A-86CE-E894893536BB}"/>
              </a:ext>
            </a:extLst>
          </p:cNvPr>
          <p:cNvSpPr/>
          <p:nvPr/>
        </p:nvSpPr>
        <p:spPr>
          <a:xfrm>
            <a:off x="7272702" y="1936842"/>
            <a:ext cx="1687830" cy="1351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3B35439-9CF9-2242-922F-56FA1B1EFA6A}"/>
              </a:ext>
            </a:extLst>
          </p:cNvPr>
          <p:cNvSpPr txBox="1"/>
          <p:nvPr/>
        </p:nvSpPr>
        <p:spPr>
          <a:xfrm>
            <a:off x="7383728" y="2240147"/>
            <a:ext cx="1486171" cy="646331"/>
          </a:xfrm>
          <a:prstGeom prst="rect">
            <a:avLst/>
          </a:prstGeom>
          <a:noFill/>
        </p:spPr>
        <p:txBody>
          <a:bodyPr wrap="square" rtlCol="0">
            <a:spAutoFit/>
          </a:bodyPr>
          <a:lstStyle/>
          <a:p>
            <a:r>
              <a:rPr lang="en-US" dirty="0">
                <a:solidFill>
                  <a:schemeClr val="bg1"/>
                </a:solidFill>
              </a:rPr>
              <a:t>Government pays installer</a:t>
            </a:r>
          </a:p>
        </p:txBody>
      </p:sp>
      <p:sp>
        <p:nvSpPr>
          <p:cNvPr id="3" name="TextBox 2">
            <a:extLst>
              <a:ext uri="{FF2B5EF4-FFF2-40B4-BE49-F238E27FC236}">
                <a16:creationId xmlns:a16="http://schemas.microsoft.com/office/drawing/2014/main" id="{87D57D67-2E3F-684F-96CB-78C6F3B178EC}"/>
              </a:ext>
            </a:extLst>
          </p:cNvPr>
          <p:cNvSpPr txBox="1"/>
          <p:nvPr/>
        </p:nvSpPr>
        <p:spPr>
          <a:xfrm>
            <a:off x="838899" y="4250388"/>
            <a:ext cx="7122253" cy="400110"/>
          </a:xfrm>
          <a:prstGeom prst="rect">
            <a:avLst/>
          </a:prstGeom>
          <a:noFill/>
        </p:spPr>
        <p:txBody>
          <a:bodyPr wrap="square" rtlCol="0">
            <a:spAutoFit/>
          </a:bodyPr>
          <a:lstStyle/>
          <a:p>
            <a:r>
              <a:rPr lang="en-US" sz="2000" b="1" dirty="0"/>
              <a:t>Apply here: https://</a:t>
            </a:r>
            <a:r>
              <a:rPr lang="en-US" sz="2000" b="1" dirty="0" err="1"/>
              <a:t>greenhomesgrant.campaign.gov.uk</a:t>
            </a:r>
            <a:endParaRPr lang="en-US" sz="2000" b="1" dirty="0"/>
          </a:p>
        </p:txBody>
      </p:sp>
    </p:spTree>
    <p:extLst>
      <p:ext uri="{BB962C8B-B14F-4D97-AF65-F5344CB8AC3E}">
        <p14:creationId xmlns:p14="http://schemas.microsoft.com/office/powerpoint/2010/main" val="375718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E09FF-7C30-8744-BC8C-12E6BC1A2B8E}"/>
              </a:ext>
            </a:extLst>
          </p:cNvPr>
          <p:cNvSpPr>
            <a:spLocks noGrp="1"/>
          </p:cNvSpPr>
          <p:nvPr>
            <p:ph type="title"/>
          </p:nvPr>
        </p:nvSpPr>
        <p:spPr>
          <a:xfrm>
            <a:off x="606478" y="290197"/>
            <a:ext cx="6927525" cy="891713"/>
          </a:xfrm>
        </p:spPr>
        <p:txBody>
          <a:bodyPr anchor="b">
            <a:normAutofit/>
          </a:bodyPr>
          <a:lstStyle/>
          <a:p>
            <a:r>
              <a:rPr lang="en-US" sz="4100"/>
              <a:t>What about Planning?</a:t>
            </a:r>
          </a:p>
        </p:txBody>
      </p:sp>
      <p:grpSp>
        <p:nvGrpSpPr>
          <p:cNvPr id="19"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20"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8C4C47-9335-AE4B-BFB9-8D42710397EA}"/>
              </a:ext>
            </a:extLst>
          </p:cNvPr>
          <p:cNvSpPr>
            <a:spLocks noGrp="1"/>
          </p:cNvSpPr>
          <p:nvPr>
            <p:ph idx="1"/>
          </p:nvPr>
        </p:nvSpPr>
        <p:spPr>
          <a:xfrm>
            <a:off x="595245" y="1949631"/>
            <a:ext cx="7607751" cy="2576649"/>
          </a:xfrm>
        </p:spPr>
        <p:txBody>
          <a:bodyPr anchor="ctr">
            <a:normAutofit/>
          </a:bodyPr>
          <a:lstStyle/>
          <a:p>
            <a:pPr marL="0" indent="0">
              <a:buNone/>
            </a:pPr>
            <a:r>
              <a:rPr lang="en-US" sz="1600" b="1" dirty="0"/>
              <a:t>When you have to ask your planning officer:</a:t>
            </a:r>
          </a:p>
          <a:p>
            <a:r>
              <a:rPr lang="en-US" sz="1600" dirty="0"/>
              <a:t>Air source heat pumps are permitted development, subject to some restrictions</a:t>
            </a:r>
          </a:p>
          <a:p>
            <a:r>
              <a:rPr lang="en-US" sz="1600" dirty="0"/>
              <a:t>Solar thermal are permitted development, subject to some restrictions</a:t>
            </a:r>
          </a:p>
          <a:p>
            <a:r>
              <a:rPr lang="en-US" sz="1600" dirty="0"/>
              <a:t>External wall insulation will require planning permission permission if you are in a conservation area</a:t>
            </a:r>
          </a:p>
          <a:p>
            <a:r>
              <a:rPr lang="en-US" sz="1600" dirty="0"/>
              <a:t>Planning permission required for window replacement in listed buildings and Conservation areas with an article 4 direction.</a:t>
            </a:r>
          </a:p>
        </p:txBody>
      </p:sp>
    </p:spTree>
    <p:extLst>
      <p:ext uri="{BB962C8B-B14F-4D97-AF65-F5344CB8AC3E}">
        <p14:creationId xmlns:p14="http://schemas.microsoft.com/office/powerpoint/2010/main" val="347355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E09FF-7C30-8744-BC8C-12E6BC1A2B8E}"/>
              </a:ext>
            </a:extLst>
          </p:cNvPr>
          <p:cNvSpPr>
            <a:spLocks noGrp="1"/>
          </p:cNvSpPr>
          <p:nvPr>
            <p:ph type="title"/>
          </p:nvPr>
        </p:nvSpPr>
        <p:spPr>
          <a:xfrm>
            <a:off x="606478" y="290197"/>
            <a:ext cx="6927525" cy="891713"/>
          </a:xfrm>
        </p:spPr>
        <p:txBody>
          <a:bodyPr anchor="b">
            <a:normAutofit/>
          </a:bodyPr>
          <a:lstStyle/>
          <a:p>
            <a:r>
              <a:rPr lang="en-US" sz="4100"/>
              <a:t>What about Planning?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8C4C47-9335-AE4B-BFB9-8D42710397EA}"/>
              </a:ext>
            </a:extLst>
          </p:cNvPr>
          <p:cNvSpPr>
            <a:spLocks noGrp="1"/>
          </p:cNvSpPr>
          <p:nvPr>
            <p:ph idx="1"/>
          </p:nvPr>
        </p:nvSpPr>
        <p:spPr>
          <a:xfrm>
            <a:off x="595245" y="1949631"/>
            <a:ext cx="7607751" cy="2576649"/>
          </a:xfrm>
        </p:spPr>
        <p:txBody>
          <a:bodyPr anchor="ctr">
            <a:normAutofit/>
          </a:bodyPr>
          <a:lstStyle/>
          <a:p>
            <a:pPr marL="0" indent="0">
              <a:buNone/>
            </a:pPr>
            <a:r>
              <a:rPr lang="en-US" sz="1600" b="1" dirty="0"/>
              <a:t>When you don’t have to ask your planning officer (unless listed building):</a:t>
            </a:r>
          </a:p>
          <a:p>
            <a:r>
              <a:rPr lang="en-US" sz="1600" dirty="0"/>
              <a:t>Planning permission not required for loft insulation, floor insulation, draughtproofing, secondary glazing, internal wall insulation </a:t>
            </a:r>
          </a:p>
        </p:txBody>
      </p:sp>
    </p:spTree>
    <p:extLst>
      <p:ext uri="{BB962C8B-B14F-4D97-AF65-F5344CB8AC3E}">
        <p14:creationId xmlns:p14="http://schemas.microsoft.com/office/powerpoint/2010/main" val="336040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1788826"/>
            <a:ext cx="430568" cy="1565847"/>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73825"/>
            <a:ext cx="8333796" cy="431430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8CFE0-48EF-6346-8C1D-3528A09C8A75}"/>
              </a:ext>
            </a:extLst>
          </p:cNvPr>
          <p:cNvSpPr>
            <a:spLocks noGrp="1"/>
          </p:cNvSpPr>
          <p:nvPr>
            <p:ph type="title"/>
          </p:nvPr>
        </p:nvSpPr>
        <p:spPr>
          <a:xfrm>
            <a:off x="865213" y="929945"/>
            <a:ext cx="3006440" cy="3510437"/>
          </a:xfrm>
        </p:spPr>
        <p:txBody>
          <a:bodyPr anchor="ctr">
            <a:normAutofit/>
          </a:bodyPr>
          <a:lstStyle/>
          <a:p>
            <a:r>
              <a:rPr lang="en-US" sz="3900"/>
              <a:t>Whole house plans</a:t>
            </a:r>
          </a:p>
        </p:txBody>
      </p:sp>
      <p:sp>
        <p:nvSpPr>
          <p:cNvPr id="3" name="Content Placeholder 2">
            <a:extLst>
              <a:ext uri="{FF2B5EF4-FFF2-40B4-BE49-F238E27FC236}">
                <a16:creationId xmlns:a16="http://schemas.microsoft.com/office/drawing/2014/main" id="{8C453B5D-6EE2-3B46-BA8D-2E6180C3B8A1}"/>
              </a:ext>
            </a:extLst>
          </p:cNvPr>
          <p:cNvSpPr>
            <a:spLocks noGrp="1"/>
          </p:cNvSpPr>
          <p:nvPr>
            <p:ph idx="1"/>
          </p:nvPr>
        </p:nvSpPr>
        <p:spPr>
          <a:xfrm>
            <a:off x="4718942" y="929945"/>
            <a:ext cx="3728868" cy="3510437"/>
          </a:xfrm>
        </p:spPr>
        <p:txBody>
          <a:bodyPr anchor="ctr">
            <a:normAutofit/>
          </a:bodyPr>
          <a:lstStyle/>
          <a:p>
            <a:r>
              <a:rPr lang="en-US" sz="1500" dirty="0"/>
              <a:t>Will be required for homes in conservation areas or if you are installing measures with higher technical risk such as solid wall insulation. </a:t>
            </a:r>
          </a:p>
          <a:p>
            <a:r>
              <a:rPr lang="en-US" sz="1500" dirty="0"/>
              <a:t>You can use some of the Green Homes Grant to pay for this service.</a:t>
            </a:r>
          </a:p>
          <a:p>
            <a:r>
              <a:rPr lang="en-US" sz="1500" dirty="0" err="1"/>
              <a:t>Ecofurb</a:t>
            </a:r>
            <a:r>
              <a:rPr lang="en-US" sz="1500" dirty="0"/>
              <a:t> are one </a:t>
            </a:r>
            <a:r>
              <a:rPr lang="en-US" sz="1500" dirty="0" err="1"/>
              <a:t>organisation</a:t>
            </a:r>
            <a:r>
              <a:rPr lang="en-US" sz="1500" dirty="0"/>
              <a:t> providing this service</a:t>
            </a:r>
          </a:p>
        </p:txBody>
      </p:sp>
    </p:spTree>
    <p:extLst>
      <p:ext uri="{BB962C8B-B14F-4D97-AF65-F5344CB8AC3E}">
        <p14:creationId xmlns:p14="http://schemas.microsoft.com/office/powerpoint/2010/main" val="214433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1788826"/>
            <a:ext cx="430568" cy="1565847"/>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73825"/>
            <a:ext cx="8333796" cy="431430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F725C-CBD8-6249-BF0A-A255CD81346D}"/>
              </a:ext>
            </a:extLst>
          </p:cNvPr>
          <p:cNvSpPr>
            <a:spLocks noGrp="1"/>
          </p:cNvSpPr>
          <p:nvPr>
            <p:ph type="title"/>
          </p:nvPr>
        </p:nvSpPr>
        <p:spPr>
          <a:xfrm>
            <a:off x="865213" y="929945"/>
            <a:ext cx="3006440" cy="3510437"/>
          </a:xfrm>
        </p:spPr>
        <p:txBody>
          <a:bodyPr anchor="ctr">
            <a:normAutofit/>
          </a:bodyPr>
          <a:lstStyle/>
          <a:p>
            <a:r>
              <a:rPr lang="en-US" sz="3900"/>
              <a:t>MHSG Open Green Homes events</a:t>
            </a:r>
          </a:p>
        </p:txBody>
      </p:sp>
      <p:sp>
        <p:nvSpPr>
          <p:cNvPr id="3" name="Content Placeholder 2">
            <a:extLst>
              <a:ext uri="{FF2B5EF4-FFF2-40B4-BE49-F238E27FC236}">
                <a16:creationId xmlns:a16="http://schemas.microsoft.com/office/drawing/2014/main" id="{4CF48466-6543-8440-968D-C1210EFCC256}"/>
              </a:ext>
            </a:extLst>
          </p:cNvPr>
          <p:cNvSpPr>
            <a:spLocks noGrp="1"/>
          </p:cNvSpPr>
          <p:nvPr>
            <p:ph idx="1"/>
          </p:nvPr>
        </p:nvSpPr>
        <p:spPr>
          <a:xfrm>
            <a:off x="4718942" y="929945"/>
            <a:ext cx="3728868" cy="3510437"/>
          </a:xfrm>
        </p:spPr>
        <p:txBody>
          <a:bodyPr anchor="ctr">
            <a:normAutofit/>
          </a:bodyPr>
          <a:lstStyle/>
          <a:p>
            <a:r>
              <a:rPr lang="en-GB" sz="1200" b="1" dirty="0"/>
              <a:t>Monday 19th October, 7.30pm</a:t>
            </a:r>
            <a:br>
              <a:rPr lang="en-GB" sz="1200" dirty="0"/>
            </a:br>
            <a:r>
              <a:rPr lang="en-GB" sz="1200" dirty="0"/>
              <a:t>Virtual tour - semi-detached Edwardian villa</a:t>
            </a:r>
            <a:br>
              <a:rPr lang="en-GB" sz="1200" dirty="0"/>
            </a:br>
            <a:r>
              <a:rPr lang="en-GB" sz="1200" dirty="0"/>
              <a:t>Followed by Q&amp;A on Zoom with host Stewart McIlroy.</a:t>
            </a:r>
            <a:br>
              <a:rPr lang="en-GB" sz="1200" dirty="0"/>
            </a:br>
            <a:br>
              <a:rPr lang="en-GB" sz="1200" dirty="0"/>
            </a:br>
            <a:r>
              <a:rPr lang="en-GB" sz="1200" b="1" dirty="0"/>
              <a:t>Monday 2nd November, 7.30pm</a:t>
            </a:r>
            <a:br>
              <a:rPr lang="en-GB" sz="1200" dirty="0"/>
            </a:br>
            <a:r>
              <a:rPr lang="en-GB" sz="1200" dirty="0"/>
              <a:t>Virtual tour -  1980s timber frame detached house</a:t>
            </a:r>
            <a:br>
              <a:rPr lang="en-GB" sz="1200" dirty="0"/>
            </a:br>
            <a:r>
              <a:rPr lang="en-GB" sz="1200" dirty="0"/>
              <a:t>Followed by Q&amp;A on Zoom with host Lucy Craig.</a:t>
            </a:r>
            <a:br>
              <a:rPr lang="en-GB" sz="1200" dirty="0"/>
            </a:br>
            <a:br>
              <a:rPr lang="en-GB" sz="1200" dirty="0"/>
            </a:br>
            <a:r>
              <a:rPr lang="en-GB" sz="1200" b="1" dirty="0"/>
              <a:t>Webinar:</a:t>
            </a:r>
            <a:br>
              <a:rPr lang="en-GB" sz="1200" b="1" dirty="0"/>
            </a:br>
            <a:r>
              <a:rPr lang="en-GB" sz="1200" b="1" dirty="0"/>
              <a:t>Monday 9th November 7.30pm</a:t>
            </a:r>
            <a:br>
              <a:rPr lang="en-GB" sz="1200" dirty="0"/>
            </a:br>
            <a:r>
              <a:rPr lang="en-GB" sz="1200" dirty="0"/>
              <a:t>Green Home Technologies</a:t>
            </a:r>
            <a:br>
              <a:rPr lang="en-GB" sz="1200" dirty="0"/>
            </a:br>
            <a:r>
              <a:rPr lang="en-GB" sz="1200" dirty="0"/>
              <a:t>Find out more about insulation, solar panels, heat pumps and smart meters from our expert speakers.</a:t>
            </a:r>
            <a:br>
              <a:rPr lang="en-GB" sz="1200" dirty="0"/>
            </a:br>
            <a:br>
              <a:rPr lang="en-GB" sz="1200" dirty="0"/>
            </a:br>
            <a:r>
              <a:rPr lang="en-GB" sz="1200" b="1" dirty="0"/>
              <a:t>Home energy-saving workshop:</a:t>
            </a:r>
            <a:br>
              <a:rPr lang="en-GB" sz="1200" b="1" dirty="0"/>
            </a:br>
            <a:r>
              <a:rPr lang="en-GB" sz="1200" b="1" dirty="0"/>
              <a:t>Monday 16th November, 7.30pm</a:t>
            </a:r>
            <a:br>
              <a:rPr lang="en-GB" sz="1200" b="1" dirty="0"/>
            </a:br>
            <a:r>
              <a:rPr lang="en-GB" sz="1200" b="1" dirty="0"/>
              <a:t>Hot Tips for Warm Homes </a:t>
            </a:r>
            <a:br>
              <a:rPr lang="en-GB" sz="1200" dirty="0"/>
            </a:br>
            <a:r>
              <a:rPr lang="en-GB" sz="1200" dirty="0"/>
              <a:t>Find out how to make your home warmer and cut bills and carbon emissions this winter.  With Tom Ruxton of HEET, Waltham Forest.</a:t>
            </a:r>
            <a:endParaRPr lang="en-US" sz="1200" dirty="0"/>
          </a:p>
        </p:txBody>
      </p:sp>
    </p:spTree>
    <p:extLst>
      <p:ext uri="{BB962C8B-B14F-4D97-AF65-F5344CB8AC3E}">
        <p14:creationId xmlns:p14="http://schemas.microsoft.com/office/powerpoint/2010/main" val="418082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B555A9-6A1A-7F40-9F48-58DB89B943A3}"/>
              </a:ext>
            </a:extLst>
          </p:cNvPr>
          <p:cNvSpPr>
            <a:spLocks noGrp="1"/>
          </p:cNvSpPr>
          <p:nvPr>
            <p:ph type="title"/>
          </p:nvPr>
        </p:nvSpPr>
        <p:spPr>
          <a:xfrm>
            <a:off x="442170" y="642135"/>
            <a:ext cx="3420438" cy="846051"/>
          </a:xfrm>
        </p:spPr>
        <p:txBody>
          <a:bodyPr anchor="ctr">
            <a:normAutofit/>
          </a:bodyPr>
          <a:lstStyle/>
          <a:p>
            <a:r>
              <a:rPr lang="en-US" sz="3000"/>
              <a:t>What we’ll cover</a:t>
            </a:r>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8106AF5-FA91-3243-90F3-BA687920C1F7}"/>
              </a:ext>
            </a:extLst>
          </p:cNvPr>
          <p:cNvSpPr>
            <a:spLocks noGrp="1"/>
          </p:cNvSpPr>
          <p:nvPr>
            <p:ph idx="1"/>
          </p:nvPr>
        </p:nvSpPr>
        <p:spPr>
          <a:xfrm>
            <a:off x="443039" y="1747878"/>
            <a:ext cx="3419569" cy="2984689"/>
          </a:xfrm>
        </p:spPr>
        <p:txBody>
          <a:bodyPr anchor="ctr">
            <a:normAutofit/>
          </a:bodyPr>
          <a:lstStyle/>
          <a:p>
            <a:pPr marL="285750" indent="-285750"/>
            <a:r>
              <a:rPr lang="en-GB" sz="1500" b="1" dirty="0"/>
              <a:t>What the Green Homes Grant is</a:t>
            </a:r>
          </a:p>
          <a:p>
            <a:pPr marL="285750" indent="-285750"/>
            <a:r>
              <a:rPr lang="en-GB" sz="1500" b="1" dirty="0"/>
              <a:t>Why</a:t>
            </a:r>
            <a:r>
              <a:rPr lang="en-GB" sz="1500" dirty="0"/>
              <a:t> is the government doing this?</a:t>
            </a:r>
          </a:p>
          <a:p>
            <a:pPr marL="285750" indent="-285750"/>
            <a:r>
              <a:rPr lang="en-GB" sz="1500" dirty="0"/>
              <a:t>Introduction to retrofit</a:t>
            </a:r>
          </a:p>
          <a:p>
            <a:pPr marL="285750" indent="-285750"/>
            <a:r>
              <a:rPr lang="en-GB" sz="1500" b="1" dirty="0"/>
              <a:t>What</a:t>
            </a:r>
            <a:r>
              <a:rPr lang="en-GB" sz="1500" dirty="0"/>
              <a:t> measures are covered </a:t>
            </a:r>
          </a:p>
          <a:p>
            <a:pPr marL="285750" indent="-285750"/>
            <a:r>
              <a:rPr lang="en-GB" sz="1500" b="1" dirty="0"/>
              <a:t>Who</a:t>
            </a:r>
            <a:r>
              <a:rPr lang="en-GB" sz="1500" dirty="0"/>
              <a:t> is eligible.</a:t>
            </a:r>
            <a:endParaRPr lang="en-GB" sz="15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450"/>
              </a:spcAft>
            </a:pPr>
            <a:r>
              <a:rPr lang="en-GB" sz="1500" dirty="0">
                <a:latin typeface="Calibri" panose="020F0502020204030204" pitchFamily="34" charset="0"/>
                <a:ea typeface="Calibri" panose="020F0502020204030204" pitchFamily="34" charset="0"/>
                <a:cs typeface="Times New Roman" panose="02020603050405020304" pitchFamily="18" charset="0"/>
              </a:rPr>
              <a:t>Who can do the work?</a:t>
            </a:r>
          </a:p>
          <a:p>
            <a:pPr marL="285750" indent="-285750">
              <a:spcAft>
                <a:spcPts val="450"/>
              </a:spcAft>
            </a:pPr>
            <a:r>
              <a:rPr lang="en-GB" sz="1500" dirty="0">
                <a:latin typeface="Calibri" panose="020F0502020204030204" pitchFamily="34" charset="0"/>
                <a:ea typeface="Calibri" panose="020F0502020204030204" pitchFamily="34" charset="0"/>
                <a:cs typeface="Times New Roman" panose="02020603050405020304" pitchFamily="18" charset="0"/>
              </a:rPr>
              <a:t>How to apply</a:t>
            </a:r>
          </a:p>
          <a:p>
            <a:endParaRPr lang="en-US" sz="1500" dirty="0"/>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CBF83BF8-08CE-C249-AB04-5D9A5BEA8D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83341" y="599514"/>
            <a:ext cx="4069057" cy="3944472"/>
          </a:xfrm>
          <a:prstGeom prst="rect">
            <a:avLst/>
          </a:prstGeom>
        </p:spPr>
      </p:pic>
    </p:spTree>
    <p:extLst>
      <p:ext uri="{BB962C8B-B14F-4D97-AF65-F5344CB8AC3E}">
        <p14:creationId xmlns:p14="http://schemas.microsoft.com/office/powerpoint/2010/main" val="297025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C5BB-A5E7-3646-8556-810BC6A809FB}"/>
              </a:ext>
            </a:extLst>
          </p:cNvPr>
          <p:cNvSpPr>
            <a:spLocks noGrp="1"/>
          </p:cNvSpPr>
          <p:nvPr>
            <p:ph type="title"/>
          </p:nvPr>
        </p:nvSpPr>
        <p:spPr/>
        <p:txBody>
          <a:bodyPr/>
          <a:lstStyle/>
          <a:p>
            <a:r>
              <a:rPr lang="en-US" dirty="0"/>
              <a:t>Some observations from us</a:t>
            </a:r>
          </a:p>
        </p:txBody>
      </p:sp>
      <p:sp>
        <p:nvSpPr>
          <p:cNvPr id="3" name="Content Placeholder 2">
            <a:extLst>
              <a:ext uri="{FF2B5EF4-FFF2-40B4-BE49-F238E27FC236}">
                <a16:creationId xmlns:a16="http://schemas.microsoft.com/office/drawing/2014/main" id="{54B0E5B3-F2D4-8046-8A81-CFD816B9D6F9}"/>
              </a:ext>
            </a:extLst>
          </p:cNvPr>
          <p:cNvSpPr>
            <a:spLocks noGrp="1"/>
          </p:cNvSpPr>
          <p:nvPr>
            <p:ph idx="1"/>
          </p:nvPr>
        </p:nvSpPr>
        <p:spPr/>
        <p:txBody>
          <a:bodyPr/>
          <a:lstStyle/>
          <a:p>
            <a:r>
              <a:rPr lang="en-US" dirty="0"/>
              <a:t>There’s an urgent need to kickstart home retrofit, and this scheme will help</a:t>
            </a:r>
          </a:p>
          <a:p>
            <a:r>
              <a:rPr lang="en-US" dirty="0"/>
              <a:t>We recommend a whole house approach</a:t>
            </a:r>
          </a:p>
          <a:p>
            <a:r>
              <a:rPr lang="en-US" dirty="0"/>
              <a:t>Not a great deal of money for what is needed in many homes </a:t>
            </a:r>
          </a:p>
          <a:p>
            <a:r>
              <a:rPr lang="en-US" dirty="0"/>
              <a:t>There are unlikely to be enough installers to do the work. This scheme will encourage more installers to participate but…</a:t>
            </a:r>
          </a:p>
          <a:p>
            <a:r>
              <a:rPr lang="en-US" dirty="0"/>
              <a:t>…the scheme should be renewed after March 2021</a:t>
            </a:r>
          </a:p>
        </p:txBody>
      </p:sp>
    </p:spTree>
    <p:extLst>
      <p:ext uri="{BB962C8B-B14F-4D97-AF65-F5344CB8AC3E}">
        <p14:creationId xmlns:p14="http://schemas.microsoft.com/office/powerpoint/2010/main" val="64539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F128-2E88-654D-865D-A08DA51DF3ED}"/>
              </a:ext>
            </a:extLst>
          </p:cNvPr>
          <p:cNvSpPr>
            <a:spLocks noGrp="1"/>
          </p:cNvSpPr>
          <p:nvPr>
            <p:ph type="title"/>
          </p:nvPr>
        </p:nvSpPr>
        <p:spPr/>
        <p:txBody>
          <a:bodyPr/>
          <a:lstStyle/>
          <a:p>
            <a:r>
              <a:rPr lang="en-US" dirty="0"/>
              <a:t>Find out more</a:t>
            </a:r>
          </a:p>
        </p:txBody>
      </p:sp>
      <p:sp>
        <p:nvSpPr>
          <p:cNvPr id="3" name="Content Placeholder 2">
            <a:extLst>
              <a:ext uri="{FF2B5EF4-FFF2-40B4-BE49-F238E27FC236}">
                <a16:creationId xmlns:a16="http://schemas.microsoft.com/office/drawing/2014/main" id="{F1220847-A524-D940-9DCB-4F327EA6F8E0}"/>
              </a:ext>
            </a:extLst>
          </p:cNvPr>
          <p:cNvSpPr>
            <a:spLocks noGrp="1"/>
          </p:cNvSpPr>
          <p:nvPr>
            <p:ph idx="1"/>
          </p:nvPr>
        </p:nvSpPr>
        <p:spPr/>
        <p:txBody>
          <a:bodyPr>
            <a:normAutofit/>
          </a:bodyPr>
          <a:lstStyle/>
          <a:p>
            <a:pPr marL="0" indent="0">
              <a:buNone/>
            </a:pPr>
            <a:r>
              <a:rPr lang="en-US" sz="2800" dirty="0"/>
              <a:t>Lots more info here: </a:t>
            </a:r>
            <a:r>
              <a:rPr lang="en-GB" sz="2800" u="sng" dirty="0">
                <a:hlinkClick r:id="rId2"/>
              </a:rPr>
              <a:t>https://highgatesociety.com/place/sustainable-living/retrofit-your-highgate-home</a:t>
            </a:r>
            <a:endParaRPr lang="en-US" sz="2800" dirty="0"/>
          </a:p>
          <a:p>
            <a:endParaRPr lang="en-US" dirty="0"/>
          </a:p>
          <a:p>
            <a:endParaRPr lang="en-US" dirty="0"/>
          </a:p>
        </p:txBody>
      </p:sp>
    </p:spTree>
    <p:extLst>
      <p:ext uri="{BB962C8B-B14F-4D97-AF65-F5344CB8AC3E}">
        <p14:creationId xmlns:p14="http://schemas.microsoft.com/office/powerpoint/2010/main" val="376763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B555A9-6A1A-7F40-9F48-58DB89B943A3}"/>
              </a:ext>
            </a:extLst>
          </p:cNvPr>
          <p:cNvSpPr>
            <a:spLocks noGrp="1"/>
          </p:cNvSpPr>
          <p:nvPr>
            <p:ph type="title"/>
          </p:nvPr>
        </p:nvSpPr>
        <p:spPr>
          <a:xfrm>
            <a:off x="442170" y="642135"/>
            <a:ext cx="3420438" cy="846051"/>
          </a:xfrm>
        </p:spPr>
        <p:txBody>
          <a:bodyPr anchor="ctr">
            <a:normAutofit/>
          </a:bodyPr>
          <a:lstStyle/>
          <a:p>
            <a:r>
              <a:rPr lang="en-US" sz="2600"/>
              <a:t>Why is the government doing this?</a:t>
            </a:r>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8106AF5-FA91-3243-90F3-BA687920C1F7}"/>
              </a:ext>
            </a:extLst>
          </p:cNvPr>
          <p:cNvSpPr>
            <a:spLocks noGrp="1"/>
          </p:cNvSpPr>
          <p:nvPr>
            <p:ph idx="1"/>
          </p:nvPr>
        </p:nvSpPr>
        <p:spPr>
          <a:xfrm>
            <a:off x="443039" y="1747878"/>
            <a:ext cx="3419569" cy="2984689"/>
          </a:xfrm>
        </p:spPr>
        <p:txBody>
          <a:bodyPr anchor="ctr">
            <a:normAutofit/>
          </a:bodyPr>
          <a:lstStyle/>
          <a:p>
            <a:pPr marL="285750" indent="-285750"/>
            <a:r>
              <a:rPr lang="en-GB" sz="1500" b="1" dirty="0"/>
              <a:t>To hit net zero carbon emissions by 2050</a:t>
            </a:r>
          </a:p>
          <a:p>
            <a:pPr marL="285750" indent="-285750"/>
            <a:r>
              <a:rPr lang="en-GB" sz="1500" b="1" dirty="0"/>
              <a:t>To stimulate green job creation</a:t>
            </a:r>
          </a:p>
          <a:p>
            <a:pPr marL="285750" indent="-285750"/>
            <a:endParaRPr lang="en-GB" sz="1500" b="1" dirty="0"/>
          </a:p>
          <a:p>
            <a:endParaRPr lang="en-US" sz="1500" dirty="0"/>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DB1961E2-3783-4C48-9026-313EE8560B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4892" y="469730"/>
            <a:ext cx="4216672" cy="3962933"/>
          </a:xfrm>
          <a:prstGeom prst="rect">
            <a:avLst/>
          </a:prstGeom>
        </p:spPr>
      </p:pic>
    </p:spTree>
    <p:extLst>
      <p:ext uri="{BB962C8B-B14F-4D97-AF65-F5344CB8AC3E}">
        <p14:creationId xmlns:p14="http://schemas.microsoft.com/office/powerpoint/2010/main" val="157517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52BD3-9A13-9E49-B483-8912D362AFB1}"/>
              </a:ext>
            </a:extLst>
          </p:cNvPr>
          <p:cNvSpPr>
            <a:spLocks noGrp="1"/>
          </p:cNvSpPr>
          <p:nvPr>
            <p:ph type="title"/>
          </p:nvPr>
        </p:nvSpPr>
        <p:spPr>
          <a:xfrm>
            <a:off x="628649" y="414679"/>
            <a:ext cx="3872168" cy="1256178"/>
          </a:xfrm>
        </p:spPr>
        <p:txBody>
          <a:bodyPr anchor="ctr">
            <a:normAutofit/>
          </a:bodyPr>
          <a:lstStyle/>
          <a:p>
            <a:r>
              <a:rPr lang="en-US" sz="3000"/>
              <a:t>Millions of homes to retrofit</a:t>
            </a:r>
          </a:p>
        </p:txBody>
      </p:sp>
      <p:sp>
        <p:nvSpPr>
          <p:cNvPr id="8198" name="Content Placeholder 8197">
            <a:extLst>
              <a:ext uri="{FF2B5EF4-FFF2-40B4-BE49-F238E27FC236}">
                <a16:creationId xmlns:a16="http://schemas.microsoft.com/office/drawing/2014/main" id="{CE6A314C-F4D0-4FDB-B74B-A5E7FF84A0B4}"/>
              </a:ext>
            </a:extLst>
          </p:cNvPr>
          <p:cNvSpPr>
            <a:spLocks noGrp="1"/>
          </p:cNvSpPr>
          <p:nvPr>
            <p:ph idx="1"/>
          </p:nvPr>
        </p:nvSpPr>
        <p:spPr>
          <a:xfrm>
            <a:off x="4643182" y="414679"/>
            <a:ext cx="3744680" cy="1256179"/>
          </a:xfrm>
        </p:spPr>
        <p:txBody>
          <a:bodyPr anchor="ctr">
            <a:normAutofit/>
          </a:bodyPr>
          <a:lstStyle/>
          <a:p>
            <a:r>
              <a:rPr lang="en-US" sz="1500" dirty="0"/>
              <a:t>Government target is for all homes to be minimum EPC C by 2035</a:t>
            </a:r>
          </a:p>
          <a:p>
            <a:r>
              <a:rPr lang="en-US" sz="1500" dirty="0"/>
              <a:t>&gt;1m homes must be retrofitted each year</a:t>
            </a:r>
          </a:p>
        </p:txBody>
      </p:sp>
      <p:pic>
        <p:nvPicPr>
          <p:cNvPr id="8194" name="Picture 2" descr="UK homes 'shockingly unprepared' for climate change, says CCC | Carbon Brief">
            <a:extLst>
              <a:ext uri="{FF2B5EF4-FFF2-40B4-BE49-F238E27FC236}">
                <a16:creationId xmlns:a16="http://schemas.microsoft.com/office/drawing/2014/main" id="{E9293486-680A-8D4D-BCFF-D71205376B4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7160" y="1803861"/>
            <a:ext cx="8875871" cy="320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1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75BCF-A34D-ED47-87B7-07EC0A2BD52E}"/>
              </a:ext>
            </a:extLst>
          </p:cNvPr>
          <p:cNvSpPr>
            <a:spLocks noGrp="1"/>
          </p:cNvSpPr>
          <p:nvPr>
            <p:ph type="title"/>
          </p:nvPr>
        </p:nvSpPr>
        <p:spPr>
          <a:xfrm>
            <a:off x="606478" y="290197"/>
            <a:ext cx="6927525" cy="891713"/>
          </a:xfrm>
        </p:spPr>
        <p:txBody>
          <a:bodyPr anchor="b">
            <a:normAutofit/>
          </a:bodyPr>
          <a:lstStyle/>
          <a:p>
            <a:r>
              <a:rPr lang="en-US" sz="4100"/>
              <a:t>The Green Homes Grant</a:t>
            </a:r>
          </a:p>
        </p:txBody>
      </p:sp>
      <p:grpSp>
        <p:nvGrpSpPr>
          <p:cNvPr id="17"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498776"/>
            <a:ext cx="8771274" cy="586632"/>
            <a:chOff x="-2" y="1998368"/>
            <a:chExt cx="11695083" cy="782176"/>
          </a:xfrm>
        </p:grpSpPr>
        <p:sp>
          <p:nvSpPr>
            <p:cNvPr id="18"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2309"/>
            <a:ext cx="8537521" cy="31108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31D20E-A846-4E47-AD43-DA70075AA0D9}"/>
              </a:ext>
            </a:extLst>
          </p:cNvPr>
          <p:cNvSpPr>
            <a:spLocks noGrp="1"/>
          </p:cNvSpPr>
          <p:nvPr>
            <p:ph idx="1"/>
          </p:nvPr>
        </p:nvSpPr>
        <p:spPr>
          <a:xfrm>
            <a:off x="595245" y="1949631"/>
            <a:ext cx="7607751" cy="2576649"/>
          </a:xfrm>
        </p:spPr>
        <p:txBody>
          <a:bodyPr anchor="ctr">
            <a:normAutofit/>
          </a:bodyPr>
          <a:lstStyle/>
          <a:p>
            <a:pPr marL="214313" indent="-214313"/>
            <a:r>
              <a:rPr lang="en-GB" sz="1700" dirty="0"/>
              <a:t>£2bn government grant scheme for homeowners and landlords</a:t>
            </a:r>
          </a:p>
          <a:p>
            <a:pPr marL="214313" indent="-214313"/>
            <a:r>
              <a:rPr lang="en-GB" sz="1700" dirty="0"/>
              <a:t>To install certain insulation and low carbon heat measures – </a:t>
            </a:r>
            <a:r>
              <a:rPr lang="en-GB" sz="1700" b="1" dirty="0"/>
              <a:t>primary</a:t>
            </a:r>
            <a:r>
              <a:rPr lang="en-GB" sz="1700" dirty="0"/>
              <a:t> measures</a:t>
            </a:r>
          </a:p>
          <a:p>
            <a:pPr marL="214313" indent="-214313"/>
            <a:r>
              <a:rPr lang="en-GB" sz="1700" dirty="0"/>
              <a:t>Installing these unlocks </a:t>
            </a:r>
            <a:r>
              <a:rPr lang="en-GB" sz="1700" b="1" dirty="0"/>
              <a:t>secondary</a:t>
            </a:r>
            <a:r>
              <a:rPr lang="en-GB" sz="1700" dirty="0"/>
              <a:t> measures:</a:t>
            </a:r>
          </a:p>
          <a:p>
            <a:pPr marL="671513" lvl="1" indent="-214313"/>
            <a:r>
              <a:rPr lang="en-GB" sz="1700" dirty="0"/>
              <a:t>Window and doors and heating improvements</a:t>
            </a:r>
          </a:p>
          <a:p>
            <a:pPr marL="214313" indent="-214313"/>
            <a:r>
              <a:rPr lang="en-GB" sz="1700" dirty="0"/>
              <a:t>Vouchers for 2/3 of cost of eligible work issued, up to a total cost of £5,000 per household</a:t>
            </a:r>
          </a:p>
          <a:p>
            <a:pPr marL="214313" indent="-214313"/>
            <a:r>
              <a:rPr lang="en-GB" sz="1700" dirty="0"/>
              <a:t>Fully funded up to £10,000 for those on the lowest incomes</a:t>
            </a:r>
          </a:p>
          <a:p>
            <a:pPr marL="214313" indent="-214313"/>
            <a:r>
              <a:rPr lang="en-GB" sz="1700" dirty="0">
                <a:ea typeface="Calibri" panose="020F0502020204030204" pitchFamily="34" charset="0"/>
                <a:cs typeface="Times New Roman" panose="02020603050405020304" pitchFamily="18" charset="0"/>
              </a:rPr>
              <a:t>All work to be completed by </a:t>
            </a:r>
            <a:r>
              <a:rPr lang="en-GB" sz="1700" b="1" dirty="0">
                <a:ea typeface="Calibri" panose="020F0502020204030204" pitchFamily="34" charset="0"/>
                <a:cs typeface="Times New Roman" panose="02020603050405020304" pitchFamily="18" charset="0"/>
              </a:rPr>
              <a:t>31st March 2021</a:t>
            </a:r>
            <a:r>
              <a:rPr lang="en-GB" sz="1700" dirty="0">
                <a:ea typeface="Calibri" panose="020F0502020204030204" pitchFamily="34" charset="0"/>
                <a:cs typeface="Times New Roman" panose="02020603050405020304" pitchFamily="18" charset="0"/>
              </a:rPr>
              <a:t>.</a:t>
            </a:r>
            <a:endParaRPr lang="en-GB" sz="1700" dirty="0"/>
          </a:p>
        </p:txBody>
      </p:sp>
    </p:spTree>
    <p:extLst>
      <p:ext uri="{BB962C8B-B14F-4D97-AF65-F5344CB8AC3E}">
        <p14:creationId xmlns:p14="http://schemas.microsoft.com/office/powerpoint/2010/main" val="178938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75BCF-A34D-ED47-87B7-07EC0A2BD52E}"/>
              </a:ext>
            </a:extLst>
          </p:cNvPr>
          <p:cNvSpPr>
            <a:spLocks noGrp="1"/>
          </p:cNvSpPr>
          <p:nvPr>
            <p:ph type="title"/>
          </p:nvPr>
        </p:nvSpPr>
        <p:spPr>
          <a:xfrm>
            <a:off x="442170" y="642135"/>
            <a:ext cx="3420438" cy="846051"/>
          </a:xfrm>
        </p:spPr>
        <p:txBody>
          <a:bodyPr anchor="ctr">
            <a:normAutofit/>
          </a:bodyPr>
          <a:lstStyle/>
          <a:p>
            <a:r>
              <a:rPr lang="en-US" sz="2600"/>
              <a:t>Introduction to retrofit</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31D20E-A846-4E47-AD43-DA70075AA0D9}"/>
              </a:ext>
            </a:extLst>
          </p:cNvPr>
          <p:cNvSpPr>
            <a:spLocks noGrp="1"/>
          </p:cNvSpPr>
          <p:nvPr>
            <p:ph idx="1"/>
          </p:nvPr>
        </p:nvSpPr>
        <p:spPr>
          <a:xfrm>
            <a:off x="443039" y="1747878"/>
            <a:ext cx="3419569" cy="2984689"/>
          </a:xfrm>
        </p:spPr>
        <p:txBody>
          <a:bodyPr anchor="ctr">
            <a:normAutofit/>
          </a:bodyPr>
          <a:lstStyle/>
          <a:p>
            <a:pPr marL="214313" indent="-214313"/>
            <a:r>
              <a:rPr lang="en-GB" sz="1800" dirty="0"/>
              <a:t>Energy efficiency measures from low cost to high cost</a:t>
            </a:r>
          </a:p>
          <a:p>
            <a:pPr marL="214313" indent="-214313"/>
            <a:r>
              <a:rPr lang="en-GB" sz="1800" dirty="0"/>
              <a:t>Renewables such as solar thermal, or air source heat pump</a:t>
            </a:r>
          </a:p>
          <a:p>
            <a:pPr marL="214313" indent="-214313"/>
            <a:r>
              <a:rPr lang="en-GB" sz="1800" dirty="0"/>
              <a:t>Principles</a:t>
            </a:r>
          </a:p>
          <a:p>
            <a:pPr marL="557213" lvl="1" indent="-214313"/>
            <a:r>
              <a:rPr lang="en-GB" dirty="0"/>
              <a:t>Fabric first</a:t>
            </a:r>
          </a:p>
          <a:p>
            <a:pPr marL="557213" lvl="1" indent="-214313"/>
            <a:r>
              <a:rPr lang="en-GB" dirty="0"/>
              <a:t>Whole house </a:t>
            </a:r>
          </a:p>
          <a:p>
            <a:pPr marL="557213" lvl="1" indent="-214313"/>
            <a:r>
              <a:rPr lang="en-GB" dirty="0"/>
              <a:t>Natural materials </a:t>
            </a:r>
          </a:p>
          <a:p>
            <a:pPr marL="457200" lvl="1" indent="0">
              <a:buNone/>
            </a:pPr>
            <a:endParaRPr lang="en-GB" sz="1200" u="sng"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Benefits of Home Insulation | GGR - Design + RemodelingGGR – Design +  Remodeling">
            <a:extLst>
              <a:ext uri="{FF2B5EF4-FFF2-40B4-BE49-F238E27FC236}">
                <a16:creationId xmlns:a16="http://schemas.microsoft.com/office/drawing/2014/main" id="{961E7BD9-5BC0-3D4E-BBC5-663ACD33CE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248" b="12098"/>
          <a:stretch/>
        </p:blipFill>
        <p:spPr bwMode="auto">
          <a:xfrm>
            <a:off x="4483341" y="599514"/>
            <a:ext cx="4069057" cy="346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35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2EC55-6498-9047-A68D-8763E1E3F68F}"/>
              </a:ext>
            </a:extLst>
          </p:cNvPr>
          <p:cNvSpPr>
            <a:spLocks noGrp="1"/>
          </p:cNvSpPr>
          <p:nvPr>
            <p:ph type="title"/>
          </p:nvPr>
        </p:nvSpPr>
        <p:spPr>
          <a:xfrm>
            <a:off x="442170" y="642135"/>
            <a:ext cx="3420438" cy="846051"/>
          </a:xfrm>
        </p:spPr>
        <p:txBody>
          <a:bodyPr vert="horz" lIns="91440" tIns="45720" rIns="91440" bIns="45720" rtlCol="0" anchor="ctr">
            <a:normAutofit/>
          </a:bodyPr>
          <a:lstStyle/>
          <a:p>
            <a:pPr defTabSz="914400"/>
            <a:r>
              <a:rPr lang="en-US" sz="3000"/>
              <a:t>Cavity wall insulation</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7"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9AFE28E-438D-974B-8D46-32C3F279C9C6}"/>
              </a:ext>
            </a:extLst>
          </p:cNvPr>
          <p:cNvSpPr txBox="1"/>
          <p:nvPr/>
        </p:nvSpPr>
        <p:spPr>
          <a:xfrm>
            <a:off x="443039" y="1747878"/>
            <a:ext cx="3419569" cy="2984689"/>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dirty="0"/>
              <a:t>Relevant to homes built after 1930, though some homes built between 1919 and 1930 may have cavity walls</a:t>
            </a:r>
          </a:p>
          <a:p>
            <a:pPr marL="285750" indent="-228600" defTabSz="914400">
              <a:lnSpc>
                <a:spcPct val="90000"/>
              </a:lnSpc>
              <a:spcAft>
                <a:spcPts val="600"/>
              </a:spcAft>
              <a:buFont typeface="Arial" panose="020B0604020202020204" pitchFamily="34" charset="0"/>
              <a:buChar char="•"/>
            </a:pPr>
            <a:endParaRPr lang="en-US" dirty="0"/>
          </a:p>
          <a:p>
            <a:pPr marL="285750" indent="-228600" defTabSz="914400">
              <a:lnSpc>
                <a:spcPct val="90000"/>
              </a:lnSpc>
              <a:spcAft>
                <a:spcPts val="600"/>
              </a:spcAft>
              <a:buFont typeface="Arial" panose="020B0604020202020204" pitchFamily="34" charset="0"/>
              <a:buChar char="•"/>
            </a:pPr>
            <a:r>
              <a:rPr lang="en-US" dirty="0"/>
              <a:t>Costs between £450 and £750</a:t>
            </a:r>
          </a:p>
          <a:p>
            <a:pPr marL="285750" indent="-228600" defTabSz="914400">
              <a:lnSpc>
                <a:spcPct val="90000"/>
              </a:lnSpc>
              <a:spcAft>
                <a:spcPts val="600"/>
              </a:spcAft>
              <a:buFont typeface="Arial" panose="020B0604020202020204" pitchFamily="34" charset="0"/>
              <a:buChar char="•"/>
            </a:pPr>
            <a:endParaRPr lang="en-US" dirty="0"/>
          </a:p>
          <a:p>
            <a:pPr marL="285750" indent="-228600" defTabSz="914400">
              <a:lnSpc>
                <a:spcPct val="90000"/>
              </a:lnSpc>
              <a:spcAft>
                <a:spcPts val="600"/>
              </a:spcAft>
              <a:buFont typeface="Arial" panose="020B0604020202020204" pitchFamily="34" charset="0"/>
              <a:buChar char="•"/>
            </a:pPr>
            <a:r>
              <a:rPr lang="en-US" dirty="0"/>
              <a:t>Potential annual saving £160</a:t>
            </a:r>
          </a:p>
          <a:p>
            <a:pPr indent="-228600" defTabSz="914400">
              <a:lnSpc>
                <a:spcPct val="90000"/>
              </a:lnSpc>
              <a:spcAft>
                <a:spcPts val="600"/>
              </a:spcAft>
              <a:buFont typeface="Arial" panose="020B0604020202020204" pitchFamily="34" charset="0"/>
              <a:buChar char="•"/>
            </a:pPr>
            <a:endParaRPr lang="en-US" sz="1500" dirty="0"/>
          </a:p>
          <a:p>
            <a:pPr indent="-228600" defTabSz="914400">
              <a:lnSpc>
                <a:spcPct val="90000"/>
              </a:lnSpc>
              <a:spcAft>
                <a:spcPts val="600"/>
              </a:spcAft>
              <a:buFont typeface="Arial" panose="020B0604020202020204" pitchFamily="34" charset="0"/>
              <a:buChar char="•"/>
            </a:pPr>
            <a:endParaRPr lang="en-US" sz="15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ick Wall Types | Abbot Building Restoration Co., Inc.">
            <a:extLst>
              <a:ext uri="{FF2B5EF4-FFF2-40B4-BE49-F238E27FC236}">
                <a16:creationId xmlns:a16="http://schemas.microsoft.com/office/drawing/2014/main" id="{B95CC8A2-7EFE-D24E-AAC6-597E8FC3E35D}"/>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4"/>
          <a:stretch/>
        </p:blipFill>
        <p:spPr bwMode="auto">
          <a:xfrm>
            <a:off x="4483341" y="731520"/>
            <a:ext cx="4069057" cy="381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1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03DC7-8A12-8E40-807E-0D18C15D05DB}"/>
              </a:ext>
            </a:extLst>
          </p:cNvPr>
          <p:cNvSpPr>
            <a:spLocks noGrp="1"/>
          </p:cNvSpPr>
          <p:nvPr>
            <p:ph type="title"/>
          </p:nvPr>
        </p:nvSpPr>
        <p:spPr>
          <a:xfrm>
            <a:off x="442170" y="642135"/>
            <a:ext cx="3959556" cy="846051"/>
          </a:xfrm>
        </p:spPr>
        <p:txBody>
          <a:bodyPr anchor="ctr">
            <a:normAutofit fontScale="90000"/>
          </a:bodyPr>
          <a:lstStyle/>
          <a:p>
            <a:r>
              <a:rPr lang="en-US" sz="3000" dirty="0"/>
              <a:t>Solid wall insulation (external)</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92865"/>
            <a:ext cx="373130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603239-02BC-B947-B970-6288B95F1F46}"/>
              </a:ext>
            </a:extLst>
          </p:cNvPr>
          <p:cNvSpPr>
            <a:spLocks noGrp="1"/>
          </p:cNvSpPr>
          <p:nvPr>
            <p:ph idx="1"/>
          </p:nvPr>
        </p:nvSpPr>
        <p:spPr>
          <a:xfrm>
            <a:off x="443039" y="1747878"/>
            <a:ext cx="3958549" cy="2984689"/>
          </a:xfrm>
        </p:spPr>
        <p:txBody>
          <a:bodyPr anchor="ctr">
            <a:normAutofit/>
          </a:bodyPr>
          <a:lstStyle/>
          <a:p>
            <a:r>
              <a:rPr lang="en-US" sz="1800" dirty="0"/>
              <a:t>Cost £12,000 - £15,000</a:t>
            </a:r>
          </a:p>
          <a:p>
            <a:r>
              <a:rPr lang="en-US" sz="1800" dirty="0"/>
              <a:t>Can have brick slips </a:t>
            </a:r>
          </a:p>
          <a:p>
            <a:r>
              <a:rPr lang="en-US" sz="1800" dirty="0"/>
              <a:t>Likely to involve moving of fixtures </a:t>
            </a:r>
            <a:r>
              <a:rPr lang="en-US" sz="1800" dirty="0" err="1"/>
              <a:t>e.g</a:t>
            </a:r>
            <a:r>
              <a:rPr lang="en-US" sz="1800" dirty="0"/>
              <a:t> pipes</a:t>
            </a:r>
          </a:p>
          <a:p>
            <a:r>
              <a:rPr lang="en-US" sz="1800" dirty="0"/>
              <a:t>Requires careful attention to detailing to avoid leaks</a:t>
            </a:r>
          </a:p>
          <a:p>
            <a:r>
              <a:rPr lang="en-US" sz="1800" dirty="0"/>
              <a:t>Savings of £225 - £375 per year</a:t>
            </a:r>
          </a:p>
          <a:p>
            <a:pPr marL="0" indent="0">
              <a:buNone/>
            </a:pPr>
            <a:endParaRPr lang="en-US" sz="15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268085"/>
            <a:ext cx="3634116" cy="2192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28836029-ADB7-9045-AE55-3C384CCA677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12567" y="436419"/>
            <a:ext cx="3298075" cy="1889067"/>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2629109"/>
            <a:ext cx="3634116" cy="2192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olid wall insulation :: Save Your Energy">
            <a:extLst>
              <a:ext uri="{FF2B5EF4-FFF2-40B4-BE49-F238E27FC236}">
                <a16:creationId xmlns:a16="http://schemas.microsoft.com/office/drawing/2014/main" id="{DC9FDFFA-A486-584B-AAA0-B181C47880D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80" b="14096"/>
          <a:stretch/>
        </p:blipFill>
        <p:spPr bwMode="auto">
          <a:xfrm>
            <a:off x="5312567" y="2780920"/>
            <a:ext cx="3296677" cy="188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95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03DC7-8A12-8E40-807E-0D18C15D05DB}"/>
              </a:ext>
            </a:extLst>
          </p:cNvPr>
          <p:cNvSpPr>
            <a:spLocks noGrp="1"/>
          </p:cNvSpPr>
          <p:nvPr>
            <p:ph type="title"/>
          </p:nvPr>
        </p:nvSpPr>
        <p:spPr>
          <a:xfrm>
            <a:off x="442170" y="642135"/>
            <a:ext cx="3420438" cy="846051"/>
          </a:xfrm>
        </p:spPr>
        <p:txBody>
          <a:bodyPr anchor="ctr">
            <a:normAutofit/>
          </a:bodyPr>
          <a:lstStyle/>
          <a:p>
            <a:r>
              <a:rPr lang="en-US" sz="2600"/>
              <a:t>Solid wall insulation (internal)</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603239-02BC-B947-B970-6288B95F1F46}"/>
              </a:ext>
            </a:extLst>
          </p:cNvPr>
          <p:cNvSpPr>
            <a:spLocks noGrp="1"/>
          </p:cNvSpPr>
          <p:nvPr>
            <p:ph idx="1"/>
          </p:nvPr>
        </p:nvSpPr>
        <p:spPr>
          <a:xfrm>
            <a:off x="443039" y="1747878"/>
            <a:ext cx="3419569" cy="2984689"/>
          </a:xfrm>
        </p:spPr>
        <p:txBody>
          <a:bodyPr anchor="ctr">
            <a:normAutofit/>
          </a:bodyPr>
          <a:lstStyle/>
          <a:p>
            <a:r>
              <a:rPr lang="en-US" sz="1500" dirty="0"/>
              <a:t>Cost £7,500</a:t>
            </a:r>
          </a:p>
          <a:p>
            <a:r>
              <a:rPr lang="en-US" sz="1500" dirty="0"/>
              <a:t>Will reduce the room size a little</a:t>
            </a:r>
          </a:p>
          <a:p>
            <a:r>
              <a:rPr lang="en-US" sz="1500" dirty="0"/>
              <a:t>Can be done at same time as other work </a:t>
            </a:r>
            <a:r>
              <a:rPr lang="en-US" sz="1500"/>
              <a:t>e.g</a:t>
            </a:r>
            <a:r>
              <a:rPr lang="en-US" sz="1500" dirty="0"/>
              <a:t> a new kitchen</a:t>
            </a:r>
          </a:p>
          <a:p>
            <a:r>
              <a:rPr lang="en-US" sz="1500" dirty="0"/>
              <a:t>Will require skirting to be removed first</a:t>
            </a:r>
          </a:p>
          <a:p>
            <a:r>
              <a:rPr lang="en-US" sz="1500" dirty="0"/>
              <a:t>Savings of £225 - £375 per year</a:t>
            </a:r>
          </a:p>
          <a:p>
            <a:pPr marL="0" indent="0">
              <a:buNone/>
            </a:pPr>
            <a:endParaRPr lang="en-US" sz="1500" dirty="0"/>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nsulation board fitted between timber frame">
            <a:extLst>
              <a:ext uri="{FF2B5EF4-FFF2-40B4-BE49-F238E27FC236}">
                <a16:creationId xmlns:a16="http://schemas.microsoft.com/office/drawing/2014/main" id="{FC30444F-3923-CB47-9F81-D23B99DB11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83341" y="599514"/>
            <a:ext cx="4069057" cy="394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4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1676</Words>
  <Application>Microsoft Macintosh PowerPoint</Application>
  <PresentationFormat>On-screen Show (16:9)</PresentationFormat>
  <Paragraphs>143</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What we’ll cover</vt:lpstr>
      <vt:lpstr>Why is the government doing this?</vt:lpstr>
      <vt:lpstr>Millions of homes to retrofit</vt:lpstr>
      <vt:lpstr>The Green Homes Grant</vt:lpstr>
      <vt:lpstr>Introduction to retrofit</vt:lpstr>
      <vt:lpstr>Cavity wall insulation</vt:lpstr>
      <vt:lpstr>Solid wall insulation (external)</vt:lpstr>
      <vt:lpstr>Solid wall insulation (internal)</vt:lpstr>
      <vt:lpstr>Solar thermal</vt:lpstr>
      <vt:lpstr>Air source heat pump</vt:lpstr>
      <vt:lpstr>Green Home Grant Measures</vt:lpstr>
      <vt:lpstr>Example</vt:lpstr>
      <vt:lpstr>Who can install?</vt:lpstr>
      <vt:lpstr>Process </vt:lpstr>
      <vt:lpstr>What about Planning?</vt:lpstr>
      <vt:lpstr>What about Planning?</vt:lpstr>
      <vt:lpstr>Whole house plans</vt:lpstr>
      <vt:lpstr>MHSG Open Green Homes events</vt:lpstr>
      <vt:lpstr>Some observations from us</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Jenkinson</dc:creator>
  <cp:lastModifiedBy>Cara Jenkinson</cp:lastModifiedBy>
  <cp:revision>3</cp:revision>
  <dcterms:created xsi:type="dcterms:W3CDTF">2020-10-12T07:45:21Z</dcterms:created>
  <dcterms:modified xsi:type="dcterms:W3CDTF">2020-10-12T08:08:11Z</dcterms:modified>
</cp:coreProperties>
</file>