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9B1D-8422-F84D-AC27-E309869085FD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5224-C04A-0347-B845-294A0697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9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5224-C04A-0347-B845-294A0697A7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8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5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5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1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2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8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B030-27BC-4323-86FE-487659A4D7EB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297D-EC4D-4E54-9B2B-2321BB0F4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220200" cy="5132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Air Source </a:t>
            </a:r>
            <a:r>
              <a:rPr lang="en-GB" dirty="0">
                <a:solidFill>
                  <a:schemeClr val="bg1"/>
                </a:solidFill>
              </a:rPr>
              <a:t>Heat Pumps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90800"/>
            <a:ext cx="32766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4495800"/>
            <a:ext cx="3573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Edward </a:t>
            </a:r>
            <a:r>
              <a:rPr lang="en-US" dirty="0" err="1" smtClean="0">
                <a:solidFill>
                  <a:schemeClr val="bg1"/>
                </a:solidFill>
              </a:rPr>
              <a:t>Sharpley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Sales Manager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-Creating an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nergy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hic home-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energychic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59436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Step-by-step </a:t>
            </a:r>
            <a:r>
              <a:rPr lang="en-US" sz="2800" dirty="0">
                <a:solidFill>
                  <a:srgbClr val="FFFFFF"/>
                </a:solidFill>
              </a:rPr>
              <a:t>approach</a:t>
            </a:r>
          </a:p>
          <a:p>
            <a:r>
              <a:rPr lang="en-GB" sz="2800" dirty="0">
                <a:solidFill>
                  <a:srgbClr val="FFFFFF"/>
                </a:solidFill>
              </a:rPr>
              <a:t>C</a:t>
            </a:r>
            <a:r>
              <a:rPr lang="en-GB" sz="2800" dirty="0" smtClean="0">
                <a:solidFill>
                  <a:srgbClr val="FFFFFF"/>
                </a:solidFill>
              </a:rPr>
              <a:t>onsultation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Property analysis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Specification &amp; price indication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Site </a:t>
            </a:r>
            <a:r>
              <a:rPr lang="en-US" sz="2800" dirty="0" smtClean="0">
                <a:solidFill>
                  <a:srgbClr val="FFFFFF"/>
                </a:solidFill>
              </a:rPr>
              <a:t>survey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Quotation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Installation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Franck Energy 	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748" y="1726504"/>
            <a:ext cx="2908300" cy="31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220200" cy="513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590800"/>
            <a:ext cx="32766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495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800" dirty="0" smtClean="0">
                <a:solidFill>
                  <a:schemeClr val="bg1"/>
                </a:solidFill>
              </a:rPr>
              <a:t>02038 088 395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41" y="0"/>
            <a:ext cx="445135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-76200"/>
            <a:ext cx="5172338" cy="701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The UK Government has committed to reduce greenhouse gas emissions by 34% (from 1990 emission levels) by 2020 to meet legally binding targets. 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27% of UK CO2 emissions come from the energy used in our </a:t>
            </a:r>
            <a:r>
              <a:rPr lang="en-GB" dirty="0" smtClean="0">
                <a:solidFill>
                  <a:srgbClr val="FFFFFF"/>
                </a:solidFill>
              </a:rPr>
              <a:t>homes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Reducing CO2 Emissions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41" y="0"/>
            <a:ext cx="445135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-76200"/>
            <a:ext cx="5172338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Reducing CO2 Emissions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Today most buildings in the UK burn fossil fuels for space and water heating. 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Domestic heating made up 28% of the UK’s energy demand in 2010 and so will play a key role in putting the UK on a cost-effective pathway to meeting its 2050 de-carbonisation targets. </a:t>
            </a:r>
          </a:p>
        </p:txBody>
      </p:sp>
    </p:spTree>
    <p:extLst>
      <p:ext uri="{BB962C8B-B14F-4D97-AF65-F5344CB8AC3E}">
        <p14:creationId xmlns:p14="http://schemas.microsoft.com/office/powerpoint/2010/main" val="22552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9220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Decarbonizing Energy Generation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By 2030, there may need to be up to 8.6 million building-level low carbon heating systems replacing fossil fuel boilers to meet carbon reduction targets. 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By 2050, emissions from heating in homes will need to reduce to almost zero to meet the target of decreasing emissions across the economy by 80%.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0"/>
            <a:ext cx="2952141" cy="2337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800600"/>
            <a:ext cx="2952142" cy="221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474346"/>
            <a:ext cx="2952142" cy="22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6019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FF"/>
                </a:solidFill>
              </a:rPr>
              <a:t>Installation Target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FF"/>
                </a:solidFill>
              </a:rPr>
              <a:t>The government has set an ambitious target of 6.8 million heat pump installations by 2030.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As of 2013, slightly over 100,000 heat pumps had been installed  </a:t>
            </a:r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4600"/>
            <a:ext cx="2908300" cy="31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8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92964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04800"/>
            <a:ext cx="99822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FF"/>
                </a:solidFill>
              </a:rPr>
              <a:t>ASHP </a:t>
            </a:r>
            <a:r>
              <a:rPr lang="en-GB" sz="4000" dirty="0" smtClean="0">
                <a:solidFill>
                  <a:srgbClr val="FFFFFF"/>
                </a:solidFill>
              </a:rPr>
              <a:t>Basics	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4572000" cy="480059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FF"/>
                </a:solidFill>
              </a:rPr>
              <a:t>Controlled heat output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Lower your fuel </a:t>
            </a:r>
            <a:r>
              <a:rPr lang="en-GB" sz="2800" dirty="0" smtClean="0">
                <a:solidFill>
                  <a:srgbClr val="FFFFFF"/>
                </a:solidFill>
              </a:rPr>
              <a:t>bills</a:t>
            </a:r>
          </a:p>
          <a:p>
            <a:r>
              <a:rPr lang="en-GB" sz="2800" dirty="0">
                <a:solidFill>
                  <a:srgbClr val="FFFFFF"/>
                </a:solidFill>
              </a:rPr>
              <a:t>Health of house and </a:t>
            </a:r>
            <a:r>
              <a:rPr lang="en-GB" sz="2800" dirty="0" smtClean="0">
                <a:solidFill>
                  <a:srgbClr val="FFFFFF"/>
                </a:solidFill>
              </a:rPr>
              <a:t>home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Generates income through the government’s Renewable Heat Incentive (RHI)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Lower carbon emissions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Low maintenance - ‘fit and forget’ technology  </a:t>
            </a:r>
          </a:p>
          <a:p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524000"/>
            <a:ext cx="3536709" cy="1929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4419600"/>
            <a:ext cx="3536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6019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Renewable Heat   </a:t>
            </a:r>
            <a:r>
              <a:rPr lang="en-GB" dirty="0" smtClean="0">
                <a:solidFill>
                  <a:srgbClr val="FFFFFF"/>
                </a:solidFill>
              </a:rPr>
              <a:t>Incentive (RHI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Compensates home owners for investing in clean technologies, like heat pumps  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7 year subsidy scheme, similar to the Feed-In-</a:t>
            </a:r>
            <a:r>
              <a:rPr lang="en-GB" dirty="0" err="1" smtClean="0">
                <a:solidFill>
                  <a:srgbClr val="FFFFFF"/>
                </a:solidFill>
              </a:rPr>
              <a:t>Tarrif</a:t>
            </a:r>
            <a:r>
              <a:rPr lang="en-GB" dirty="0" smtClean="0">
                <a:solidFill>
                  <a:srgbClr val="FFFFFF"/>
                </a:solidFill>
              </a:rPr>
              <a:t> (FIT) for solar PV 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Tariffs paid per kWh of renewable heat output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Heat output calculated using Energy Performance Certificate, if a stand alone system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87624"/>
            <a:ext cx="2908300" cy="31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5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92202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2133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FF"/>
                </a:solidFill>
              </a:rPr>
              <a:t>Loft </a:t>
            </a:r>
            <a:r>
              <a:rPr lang="en-GB" sz="2800" dirty="0" smtClean="0">
                <a:solidFill>
                  <a:srgbClr val="FFFFFF"/>
                </a:solidFill>
              </a:rPr>
              <a:t>insulation 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>
                <a:solidFill>
                  <a:srgbClr val="FFFFFF"/>
                </a:solidFill>
              </a:rPr>
              <a:t>Cavity walls 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Energy Performance Certificate </a:t>
            </a:r>
            <a:endParaRPr lang="en-GB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RHI eligibility </a:t>
            </a:r>
            <a:r>
              <a:rPr lang="en-GB" dirty="0" smtClean="0">
                <a:solidFill>
                  <a:srgbClr val="FFFFFF"/>
                </a:solidFill>
              </a:rPr>
              <a:t>&amp; EPCs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10" y="3657600"/>
            <a:ext cx="3275171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97" y="687050"/>
            <a:ext cx="3209798" cy="2208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4847"/>
            <a:ext cx="4876800" cy="32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76200"/>
            <a:ext cx="9220200" cy="7315200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Installation practicalities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2999"/>
          </a:xfrm>
        </p:spPr>
        <p:txBody>
          <a:bodyPr/>
          <a:lstStyle/>
          <a:p>
            <a:r>
              <a:rPr lang="en-GB" sz="2800" dirty="0" smtClean="0">
                <a:solidFill>
                  <a:srgbClr val="FFFFFF"/>
                </a:solidFill>
              </a:rPr>
              <a:t>Location of external ‘air handling’ unit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Location of </a:t>
            </a:r>
            <a:r>
              <a:rPr lang="en-GB" sz="2800" dirty="0" smtClean="0">
                <a:solidFill>
                  <a:srgbClr val="FFFFFF"/>
                </a:solidFill>
              </a:rPr>
              <a:t>hot water </a:t>
            </a:r>
            <a:r>
              <a:rPr lang="en-GB" sz="2800" dirty="0" smtClean="0">
                <a:solidFill>
                  <a:srgbClr val="FFFFFF"/>
                </a:solidFill>
              </a:rPr>
              <a:t>cylinder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Plumbing </a:t>
            </a:r>
            <a:r>
              <a:rPr lang="en-GB" sz="2800" dirty="0" smtClean="0">
                <a:solidFill>
                  <a:srgbClr val="FFFFFF"/>
                </a:solidFill>
              </a:rPr>
              <a:t>system ‘vented’ or ‘unvented’ 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Heat emitters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Electricity </a:t>
            </a:r>
            <a:r>
              <a:rPr lang="en-GB" sz="2800" dirty="0" smtClean="0">
                <a:solidFill>
                  <a:srgbClr val="FFFFFF"/>
                </a:solidFill>
              </a:rPr>
              <a:t>supply 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838200"/>
            <a:ext cx="3673124" cy="2448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3657600"/>
            <a:ext cx="367312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360</Words>
  <Application>Microsoft Office PowerPoint</Application>
  <PresentationFormat>On-screen Show (4:3)</PresentationFormat>
  <Paragraphs>59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Air Source Heat Pumps</vt:lpstr>
      <vt:lpstr>Reducing CO2 Emissions</vt:lpstr>
      <vt:lpstr>Reducing CO2 Emissions</vt:lpstr>
      <vt:lpstr>Decarbonizing Energy Generation</vt:lpstr>
      <vt:lpstr>Installation Target </vt:lpstr>
      <vt:lpstr>ASHP Basics </vt:lpstr>
      <vt:lpstr>Renewable Heat   Incentive (RHI)</vt:lpstr>
      <vt:lpstr>RHI eligibility &amp; EPCs</vt:lpstr>
      <vt:lpstr>Installation practicalities </vt:lpstr>
      <vt:lpstr>Franck Energy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source heat pumps</dc:title>
  <dc:creator>ehcsharpley</dc:creator>
  <cp:lastModifiedBy>ehcsharpley</cp:lastModifiedBy>
  <cp:revision>28</cp:revision>
  <dcterms:created xsi:type="dcterms:W3CDTF">2017-04-10T13:40:15Z</dcterms:created>
  <dcterms:modified xsi:type="dcterms:W3CDTF">2017-04-19T10:56:44Z</dcterms:modified>
</cp:coreProperties>
</file>